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6"/>
  </p:notesMasterIdLst>
  <p:handoutMasterIdLst>
    <p:handoutMasterId r:id="rId47"/>
  </p:handoutMasterIdLst>
  <p:sldIdLst>
    <p:sldId id="603" r:id="rId6"/>
    <p:sldId id="2768" r:id="rId7"/>
    <p:sldId id="2790" r:id="rId8"/>
    <p:sldId id="2802" r:id="rId9"/>
    <p:sldId id="2767" r:id="rId10"/>
    <p:sldId id="259" r:id="rId11"/>
    <p:sldId id="2769" r:id="rId12"/>
    <p:sldId id="2771" r:id="rId13"/>
    <p:sldId id="2772" r:id="rId14"/>
    <p:sldId id="2773" r:id="rId15"/>
    <p:sldId id="2774" r:id="rId16"/>
    <p:sldId id="2775" r:id="rId17"/>
    <p:sldId id="2776" r:id="rId18"/>
    <p:sldId id="2777" r:id="rId19"/>
    <p:sldId id="320" r:id="rId20"/>
    <p:sldId id="2782" r:id="rId21"/>
    <p:sldId id="2783" r:id="rId22"/>
    <p:sldId id="322" r:id="rId23"/>
    <p:sldId id="2784" r:id="rId24"/>
    <p:sldId id="324" r:id="rId25"/>
    <p:sldId id="2785" r:id="rId26"/>
    <p:sldId id="2786" r:id="rId27"/>
    <p:sldId id="2787" r:id="rId28"/>
    <p:sldId id="2788" r:id="rId29"/>
    <p:sldId id="2791" r:id="rId30"/>
    <p:sldId id="2778" r:id="rId31"/>
    <p:sldId id="2792" r:id="rId32"/>
    <p:sldId id="2780" r:id="rId33"/>
    <p:sldId id="2779" r:id="rId34"/>
    <p:sldId id="2781" r:id="rId35"/>
    <p:sldId id="2793" r:id="rId36"/>
    <p:sldId id="2794" r:id="rId37"/>
    <p:sldId id="2795" r:id="rId38"/>
    <p:sldId id="2796" r:id="rId39"/>
    <p:sldId id="2803" r:id="rId40"/>
    <p:sldId id="2798" r:id="rId41"/>
    <p:sldId id="2799" r:id="rId42"/>
    <p:sldId id="2800" r:id="rId43"/>
    <p:sldId id="2801" r:id="rId44"/>
    <p:sldId id="582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595757"/>
    <a:srgbClr val="1D1D1A"/>
    <a:srgbClr val="8D49FD"/>
    <a:srgbClr val="E04795"/>
    <a:srgbClr val="91A2BF"/>
    <a:srgbClr val="66BA36"/>
    <a:srgbClr val="E4EBEA"/>
    <a:srgbClr val="C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42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4792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7037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060028"/>
            <a:ext cx="11161240" cy="31951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BC6AC-E2D3-95E2-75AE-2F297EA6858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028295" y="404649"/>
            <a:ext cx="3491153" cy="33790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120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algn="ctr"/>
            <a:r>
              <a:rPr kumimoji="1" lang="en-US" altLang="zh-CN" sz="9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9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71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603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7531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2D1AC6-7767-E847-EB93-41557A6B4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27249" y="3660489"/>
            <a:ext cx="3215747" cy="26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  <p:sldLayoutId id="2147483982" r:id="rId5"/>
    <p:sldLayoutId id="2147483983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pdf/2404.1973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zhida.zhihu.com/search?content_id=252311264&amp;content_type=Article&amp;match_order=5&amp;q=head_dim&amp;zhida_source=entit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zhida.zhihu.com/search?content_id=252311264&amp;content_type=Article&amp;match_order=5&amp;q=head_dim&amp;zhida_source=entity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eepSeek-V3 is INSANE (FREE): RIP 3.5 Sonnet &amp; O1?">
            <a:extLst>
              <a:ext uri="{FF2B5EF4-FFF2-40B4-BE49-F238E27FC236}">
                <a16:creationId xmlns:a16="http://schemas.microsoft.com/office/drawing/2014/main" id="{CE20C420-1D51-6D7C-04C0-EAA65CC0C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1623318"/>
            <a:ext cx="12196763" cy="289518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 rot="21357369">
            <a:off x="2791097" y="5234682"/>
            <a:ext cx="2624138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66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57369">
            <a:off x="1729467" y="5331432"/>
            <a:ext cx="895099" cy="895099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1623317"/>
            <a:ext cx="10607784" cy="289519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Lexend" pitchFamily="2" charset="0"/>
              </a:rPr>
              <a:t>DeepSeek</a:t>
            </a: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</a:rPr>
              <a:t> </a:t>
            </a:r>
            <a:r>
              <a:rPr lang="en-US" altLang="zh-CN" sz="8800" dirty="0">
                <a:solidFill>
                  <a:schemeClr val="tx2"/>
                </a:solidFill>
                <a:latin typeface="Lexend" pitchFamily="2" charset="0"/>
              </a:rPr>
              <a:t>V3</a:t>
            </a: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Lexend" pitchFamily="2" charset="0"/>
              </a:rPr>
              <a:t>洞察与思考</a:t>
            </a:r>
            <a:endParaRPr lang="en-US" altLang="zh-CN" sz="8800" dirty="0">
              <a:solidFill>
                <a:schemeClr val="tx2"/>
              </a:solidFill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559F00-CC17-9A28-7573-F0BB81BC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与 </a:t>
            </a:r>
            <a:r>
              <a:rPr lang="en-US" altLang="zh-CN" dirty="0"/>
              <a:t>Llama3.1</a:t>
            </a:r>
            <a:r>
              <a:rPr lang="zh-CN" altLang="en-US" dirty="0"/>
              <a:t> 相比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0B3D702-AEC6-A77D-F011-E90BE0B481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lt"/>
              </a:rPr>
              <a:t>DeepSeekV3</a:t>
            </a:r>
            <a:r>
              <a:rPr lang="zh-CN" altLang="en-US" dirty="0">
                <a:sym typeface="+mn-lt"/>
              </a:rPr>
              <a:t>：</a:t>
            </a:r>
            <a:r>
              <a:rPr lang="en-US" altLang="zh-CN" dirty="0">
                <a:solidFill>
                  <a:srgbClr val="C00000"/>
                </a:solidFill>
                <a:sym typeface="+mn-lt"/>
              </a:rPr>
              <a:t>2K H800 </a:t>
            </a:r>
            <a:r>
              <a:rPr lang="zh-CN" altLang="en-US" dirty="0">
                <a:sym typeface="+mn-lt"/>
              </a:rPr>
              <a:t>训练</a:t>
            </a:r>
            <a:r>
              <a:rPr lang="en-US" altLang="zh-CN" dirty="0">
                <a:sym typeface="+mn-lt"/>
              </a:rPr>
              <a:t>58</a:t>
            </a:r>
            <a:r>
              <a:rPr lang="zh-CN" altLang="en-US" dirty="0">
                <a:sym typeface="+mn-lt"/>
              </a:rPr>
              <a:t>天（预计）</a:t>
            </a:r>
            <a:endParaRPr lang="en-US" altLang="zh-CN" dirty="0"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lt"/>
              </a:rPr>
              <a:t>Llama3.1-405B</a:t>
            </a:r>
            <a:r>
              <a:rPr lang="zh-CN" altLang="en-US" dirty="0">
                <a:sym typeface="+mn-lt"/>
              </a:rPr>
              <a:t>：</a:t>
            </a:r>
            <a:r>
              <a:rPr lang="en-US" altLang="zh-CN" dirty="0">
                <a:solidFill>
                  <a:srgbClr val="C00000"/>
                </a:solidFill>
                <a:sym typeface="+mn-lt"/>
              </a:rPr>
              <a:t>16K H100 </a:t>
            </a:r>
            <a:r>
              <a:rPr lang="zh-CN" altLang="en-US" dirty="0">
                <a:sym typeface="+mn-lt"/>
              </a:rPr>
              <a:t>训练</a:t>
            </a:r>
            <a:r>
              <a:rPr lang="en-US" altLang="zh-CN" dirty="0">
                <a:sym typeface="+mn-lt"/>
              </a:rPr>
              <a:t>54</a:t>
            </a:r>
            <a:r>
              <a:rPr lang="zh-CN" altLang="en-US" dirty="0">
                <a:sym typeface="+mn-lt"/>
              </a:rPr>
              <a:t>天</a:t>
            </a:r>
            <a:endParaRPr lang="en-US" altLang="zh-CN" dirty="0"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lt"/>
              </a:rPr>
              <a:t>大量工程优化加速模型训练，训练成本是 </a:t>
            </a:r>
            <a:r>
              <a:rPr lang="en-US" altLang="zh-CN" dirty="0">
                <a:sym typeface="+mn-lt"/>
              </a:rPr>
              <a:t>Llama3.1-405B</a:t>
            </a:r>
            <a:r>
              <a:rPr lang="zh-CN" altLang="en-US" dirty="0">
                <a:sym typeface="+mn-lt"/>
              </a:rPr>
              <a:t> 的</a:t>
            </a:r>
            <a:r>
              <a:rPr lang="zh-CN" altLang="en-US" dirty="0">
                <a:solidFill>
                  <a:srgbClr val="8D49FD"/>
                </a:solidFill>
                <a:sym typeface="+mn-lt"/>
              </a:rPr>
              <a:t> </a:t>
            </a:r>
            <a:r>
              <a:rPr lang="en-US" altLang="zh-CN" dirty="0">
                <a:solidFill>
                  <a:srgbClr val="C00000"/>
                </a:solidFill>
                <a:sym typeface="+mn-lt"/>
              </a:rPr>
              <a:t>1/10</a:t>
            </a:r>
            <a:r>
              <a:rPr lang="en-US" altLang="zh-CN" dirty="0">
                <a:solidFill>
                  <a:srgbClr val="8D49FD"/>
                </a:solidFill>
                <a:sym typeface="+mn-lt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lt"/>
              </a:rPr>
              <a:t>大规模集群推理并行加速，整体吞吐相比 </a:t>
            </a:r>
            <a:r>
              <a:rPr lang="en-US" altLang="zh-CN" dirty="0">
                <a:sym typeface="+mn-lt"/>
              </a:rPr>
              <a:t>V2</a:t>
            </a:r>
            <a:r>
              <a:rPr lang="zh-CN" altLang="en-US" dirty="0">
                <a:sym typeface="+mn-lt"/>
              </a:rPr>
              <a:t> </a:t>
            </a:r>
            <a:r>
              <a:rPr lang="zh-CN" altLang="en-US" dirty="0">
                <a:solidFill>
                  <a:srgbClr val="C00000"/>
                </a:solidFill>
                <a:sym typeface="+mn-lt"/>
              </a:rPr>
              <a:t>提升 </a:t>
            </a:r>
            <a:r>
              <a:rPr lang="en-US" altLang="zh-CN" dirty="0">
                <a:solidFill>
                  <a:srgbClr val="C00000"/>
                </a:solidFill>
                <a:sym typeface="+mn-lt"/>
              </a:rPr>
              <a:t>2</a:t>
            </a:r>
            <a:r>
              <a:rPr lang="zh-CN" altLang="en-US" dirty="0">
                <a:solidFill>
                  <a:srgbClr val="C00000"/>
                </a:solidFill>
                <a:sym typeface="+mn-lt"/>
              </a:rPr>
              <a:t> 倍</a:t>
            </a:r>
            <a:endParaRPr lang="en-US" altLang="zh-CN" dirty="0">
              <a:solidFill>
                <a:srgbClr val="C00000"/>
              </a:solidFill>
              <a:sym typeface="+mn-lt"/>
            </a:endParaRP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0F77E9-CE3B-183C-93EC-6B6635C95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42" y="3893906"/>
            <a:ext cx="10359658" cy="21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5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E0BBD5-784F-8B1D-BA9C-91E16FA1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与其他模型相比</a:t>
            </a:r>
          </a:p>
        </p:txBody>
      </p:sp>
      <p:pic>
        <p:nvPicPr>
          <p:cNvPr id="2050" name="Picture 2" descr="DeepSeek V3: Offering New Speed and Efficiency in the AI World,  Outperforming GPT-4 and Llama in Several Benchmarks | by Noer Barrihadianto  | Dec, 2024 | Medium">
            <a:extLst>
              <a:ext uri="{FF2B5EF4-FFF2-40B4-BE49-F238E27FC236}">
                <a16:creationId xmlns:a16="http://schemas.microsoft.com/office/drawing/2014/main" id="{38C0AB97-09BD-7A9D-C572-D6A9610E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7016" y="1246909"/>
            <a:ext cx="9196709" cy="499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6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V3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模型与训练细节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9517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32061-520D-9811-2694-7089EF56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A6D592-BD45-17E7-BDE2-B11B88D3F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46909"/>
            <a:ext cx="4821668" cy="5108171"/>
          </a:xfrm>
        </p:spPr>
        <p:txBody>
          <a:bodyPr/>
          <a:lstStyle/>
          <a:p>
            <a:r>
              <a:rPr lang="en-US" altLang="zh-CN" b="1" dirty="0">
                <a:solidFill>
                  <a:srgbClr val="8D49FD"/>
                </a:solidFill>
              </a:rPr>
              <a:t>DeepSeek V3</a:t>
            </a:r>
            <a:r>
              <a:rPr lang="zh-CN" altLang="en-US" b="1" dirty="0">
                <a:solidFill>
                  <a:srgbClr val="8D49FD"/>
                </a:solidFill>
              </a:rPr>
              <a:t>和</a:t>
            </a:r>
            <a:r>
              <a:rPr lang="en-US" altLang="zh-CN" b="1" dirty="0">
                <a:solidFill>
                  <a:srgbClr val="8D49FD"/>
                </a:solidFill>
              </a:rPr>
              <a:t>V2</a:t>
            </a:r>
            <a:r>
              <a:rPr lang="zh-CN" altLang="en-US" b="1" dirty="0">
                <a:solidFill>
                  <a:srgbClr val="8D49FD"/>
                </a:solidFill>
              </a:rPr>
              <a:t>模型结构大体一致</a:t>
            </a:r>
            <a:endParaRPr lang="en-US" altLang="zh-CN" b="1" dirty="0">
              <a:solidFill>
                <a:srgbClr val="8D49FD"/>
              </a:solidFill>
            </a:endParaRPr>
          </a:p>
          <a:p>
            <a:pPr lvl="1"/>
            <a:r>
              <a:rPr lang="zh-CN" altLang="en-US" sz="1600" dirty="0">
                <a:sym typeface="+mn-lt"/>
              </a:rPr>
              <a:t>模型层数相差不大，增加模型宽度以及专家数量，调整</a:t>
            </a:r>
            <a:r>
              <a:rPr lang="en-US" altLang="zh-CN" sz="1600" dirty="0">
                <a:sym typeface="+mn-lt"/>
              </a:rPr>
              <a:t>token</a:t>
            </a:r>
            <a:r>
              <a:rPr lang="zh-CN" altLang="en-US" sz="1600" dirty="0">
                <a:sym typeface="+mn-lt"/>
              </a:rPr>
              <a:t>路由策略实现负载均衡</a:t>
            </a:r>
            <a:endParaRPr lang="en-US" altLang="zh-CN" sz="1600" dirty="0">
              <a:sym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D49FD"/>
                </a:solidFill>
              </a:rPr>
              <a:t>调整模型超参 引入</a:t>
            </a:r>
            <a:r>
              <a:rPr lang="en-US" altLang="zh-CN" b="1" dirty="0">
                <a:solidFill>
                  <a:srgbClr val="8D49FD"/>
                </a:solidFill>
              </a:rPr>
              <a:t>FP8</a:t>
            </a:r>
            <a:r>
              <a:rPr lang="zh-CN" altLang="en-US" b="1" dirty="0">
                <a:solidFill>
                  <a:srgbClr val="8D49FD"/>
                </a:solidFill>
              </a:rPr>
              <a:t>量化：</a:t>
            </a:r>
            <a:endParaRPr lang="en-US" altLang="zh-CN" b="1" dirty="0">
              <a:solidFill>
                <a:srgbClr val="8D49FD"/>
              </a:solidFill>
            </a:endParaRPr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ym typeface="+mn-lt"/>
              </a:rPr>
              <a:t>引入</a:t>
            </a:r>
            <a:r>
              <a:rPr lang="en-US" altLang="zh-CN" sz="1600" dirty="0">
                <a:sym typeface="+mn-lt"/>
              </a:rPr>
              <a:t>FP8</a:t>
            </a:r>
            <a:r>
              <a:rPr lang="zh-CN" altLang="en-US" sz="1600" dirty="0">
                <a:sym typeface="+mn-lt"/>
              </a:rPr>
              <a:t>量化减少显存需求，提升训练效率，降低训练成本</a:t>
            </a:r>
            <a:endParaRPr lang="en-US" altLang="zh-CN" sz="1600" dirty="0">
              <a:sym typeface="+mn-lt"/>
            </a:endParaRPr>
          </a:p>
          <a:p>
            <a:r>
              <a:rPr lang="zh-CN" altLang="en-US" b="1" dirty="0">
                <a:solidFill>
                  <a:srgbClr val="8D49FD"/>
                </a:solidFill>
              </a:rPr>
              <a:t>分阶段训练：</a:t>
            </a:r>
            <a:endParaRPr lang="en-US" altLang="zh-CN" b="1" dirty="0">
              <a:solidFill>
                <a:srgbClr val="8D49FD"/>
              </a:solidFill>
            </a:endParaRPr>
          </a:p>
          <a:p>
            <a:pPr lvl="1"/>
            <a:r>
              <a:rPr lang="zh-CN" altLang="en-US" sz="1600" dirty="0"/>
              <a:t>模型效果的提升主要依赖训练算法的升级（</a:t>
            </a:r>
            <a:r>
              <a:rPr lang="en-US" altLang="zh-CN" sz="1600" dirty="0"/>
              <a:t>post-training</a:t>
            </a:r>
            <a:r>
              <a:rPr lang="zh-CN" altLang="en-US" sz="1600" dirty="0"/>
              <a:t>，</a:t>
            </a:r>
            <a:r>
              <a:rPr lang="en-US" altLang="zh-CN" sz="1600" dirty="0"/>
              <a:t>RL</a:t>
            </a:r>
            <a:r>
              <a:rPr lang="zh-CN" altLang="en-US" sz="1600" dirty="0"/>
              <a:t>、</a:t>
            </a:r>
            <a:r>
              <a:rPr lang="en-US" altLang="zh-CN" sz="1600" dirty="0"/>
              <a:t>knowledge distillation</a:t>
            </a:r>
            <a:r>
              <a:rPr lang="zh-CN" altLang="en-US" sz="1600" dirty="0"/>
              <a:t>等）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B9DFE5-173F-29B3-E3A8-95743D09D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746" y="1246909"/>
            <a:ext cx="5689362" cy="493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1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92050A-3CA0-F93D-ED9D-B00375F3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模型结构对比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0DE7803-4146-4C80-1C81-3B0DDCF46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30311"/>
              </p:ext>
            </p:extLst>
          </p:nvPr>
        </p:nvGraphicFramePr>
        <p:xfrm>
          <a:off x="832207" y="1246908"/>
          <a:ext cx="10438545" cy="52120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79515">
                  <a:extLst>
                    <a:ext uri="{9D8B030D-6E8A-4147-A177-3AD203B41FA5}">
                      <a16:colId xmlns:a16="http://schemas.microsoft.com/office/drawing/2014/main" val="239231863"/>
                    </a:ext>
                  </a:extLst>
                </a:gridCol>
                <a:gridCol w="3479515">
                  <a:extLst>
                    <a:ext uri="{9D8B030D-6E8A-4147-A177-3AD203B41FA5}">
                      <a16:colId xmlns:a16="http://schemas.microsoft.com/office/drawing/2014/main" val="1753302035"/>
                    </a:ext>
                  </a:extLst>
                </a:gridCol>
                <a:gridCol w="3479515">
                  <a:extLst>
                    <a:ext uri="{9D8B030D-6E8A-4147-A177-3AD203B41FA5}">
                      <a16:colId xmlns:a16="http://schemas.microsoft.com/office/drawing/2014/main" val="594154204"/>
                    </a:ext>
                  </a:extLst>
                </a:gridCol>
              </a:tblGrid>
              <a:tr h="2458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微软雅黑" panose="020B0503020204020204" pitchFamily="34" charset="-122"/>
                        </a:rPr>
                        <a:t>配置项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微软雅黑" panose="020B0503020204020204" pitchFamily="34" charset="-122"/>
                        </a:rPr>
                        <a:t>DeepSeekV2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Lexend" pitchFamily="2" charset="0"/>
                          <a:ea typeface="微软雅黑" panose="020B0503020204020204" pitchFamily="34" charset="-122"/>
                        </a:rPr>
                        <a:t>DeepSeekV3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65768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总参数量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236B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671B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7536108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zh-CN" altLang="en-US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激活参数量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21B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37B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638118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quantization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None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Lexend" pitchFamily="2" charset="0"/>
                          <a:ea typeface="微软雅黑" panose="020B0503020204020204" pitchFamily="34" charset="-122"/>
                        </a:rPr>
                        <a:t>FP8 (e4m3, dynamic)</a:t>
                      </a:r>
                      <a:endParaRPr lang="zh-CN" altLang="en-US" sz="1200" b="1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701260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attention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MLA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MLA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4316990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hidden_size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5120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7168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741882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num_layer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60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61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706944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first_k_dense_replace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017615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moe_layer_freq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0025242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num_routed_expert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160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256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6920208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pPr marL="0" marR="0" lvl="0" indent="0" algn="l" defTabSz="11877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num_shared_expert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11941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num_experts_per_tok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5691494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moe_intermediate_size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1536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2048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910477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norm_topk_prob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False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True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0443081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routed_scaling_factor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16.0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2.5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3324487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scoring_func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softmax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sigmoid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9226253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topk_group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562025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topk_method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group_limited_greedy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noaux_tc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229988"/>
                  </a:ext>
                </a:extLst>
              </a:tr>
              <a:tr h="245842"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Lexend" pitchFamily="2" charset="0"/>
                          <a:ea typeface="微软雅黑" panose="020B0503020204020204" pitchFamily="34" charset="-122"/>
                        </a:rPr>
                        <a:t>vocab_size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102400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微软雅黑" panose="020B0503020204020204" pitchFamily="34" charset="-122"/>
                        </a:rPr>
                        <a:t>129280</a:t>
                      </a:r>
                      <a:endParaRPr lang="zh-CN" altLang="en-US" sz="1200" dirty="0"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4135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56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CDA827E-C42A-CB60-DE2E-397F8E4E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模型结构对比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E7B361A-61DA-407D-A0CA-3FF567C96C3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68777052"/>
              </p:ext>
            </p:extLst>
          </p:nvPr>
        </p:nvGraphicFramePr>
        <p:xfrm>
          <a:off x="541697" y="1611257"/>
          <a:ext cx="4112499" cy="452539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7235">
                  <a:extLst>
                    <a:ext uri="{9D8B030D-6E8A-4147-A177-3AD203B41FA5}">
                      <a16:colId xmlns:a16="http://schemas.microsoft.com/office/drawing/2014/main" val="649721293"/>
                    </a:ext>
                  </a:extLst>
                </a:gridCol>
                <a:gridCol w="1337632">
                  <a:extLst>
                    <a:ext uri="{9D8B030D-6E8A-4147-A177-3AD203B41FA5}">
                      <a16:colId xmlns:a16="http://schemas.microsoft.com/office/drawing/2014/main" val="3158003233"/>
                    </a:ext>
                  </a:extLst>
                </a:gridCol>
                <a:gridCol w="1337632">
                  <a:extLst>
                    <a:ext uri="{9D8B030D-6E8A-4147-A177-3AD203B41FA5}">
                      <a16:colId xmlns:a16="http://schemas.microsoft.com/office/drawing/2014/main" val="2027561593"/>
                    </a:ext>
                  </a:extLst>
                </a:gridCol>
              </a:tblGrid>
              <a:tr h="5565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超参数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DeepseekV2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DeepseekV3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35622"/>
                  </a:ext>
                </a:extLst>
              </a:tr>
              <a:tr h="78148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dense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层个数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774306"/>
                  </a:ext>
                </a:extLst>
              </a:tr>
              <a:tr h="84288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层个数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59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58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308879"/>
                  </a:ext>
                </a:extLst>
              </a:tr>
              <a:tr h="781482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层专家选择</a:t>
                      </a:r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topk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5868161"/>
                  </a:ext>
                </a:extLst>
              </a:tr>
              <a:tr h="781482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层路由专家个数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160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256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064995"/>
                  </a:ext>
                </a:extLst>
              </a:tr>
              <a:tr h="781482">
                <a:tc>
                  <a:txBody>
                    <a:bodyPr/>
                    <a:lstStyle/>
                    <a:p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层共享专家个数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626020"/>
                  </a:ext>
                </a:extLst>
              </a:tr>
            </a:tbl>
          </a:graphicData>
        </a:graphic>
      </p:graphicFrame>
      <p:sp>
        <p:nvSpPr>
          <p:cNvPr id="5" name="Subtitle 1">
            <a:extLst>
              <a:ext uri="{FF2B5EF4-FFF2-40B4-BE49-F238E27FC236}">
                <a16:creationId xmlns:a16="http://schemas.microsoft.com/office/drawing/2014/main" id="{48C4FCDF-C9AF-4492-8DE2-55CD6401558D}"/>
              </a:ext>
            </a:extLst>
          </p:cNvPr>
          <p:cNvSpPr txBox="1">
            <a:spLocks/>
          </p:cNvSpPr>
          <p:nvPr/>
        </p:nvSpPr>
        <p:spPr>
          <a:xfrm>
            <a:off x="233229" y="140935"/>
            <a:ext cx="10740640" cy="5719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7798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900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7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99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4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396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2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195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09D61FC-913C-49E3-BEFC-AED66A45C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50224"/>
              </p:ext>
            </p:extLst>
          </p:nvPr>
        </p:nvGraphicFramePr>
        <p:xfrm>
          <a:off x="4962419" y="1611258"/>
          <a:ext cx="6688845" cy="4525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17169">
                  <a:extLst>
                    <a:ext uri="{9D8B030D-6E8A-4147-A177-3AD203B41FA5}">
                      <a16:colId xmlns:a16="http://schemas.microsoft.com/office/drawing/2014/main" val="2748493873"/>
                    </a:ext>
                  </a:extLst>
                </a:gridCol>
                <a:gridCol w="2085838">
                  <a:extLst>
                    <a:ext uri="{9D8B030D-6E8A-4147-A177-3AD203B41FA5}">
                      <a16:colId xmlns:a16="http://schemas.microsoft.com/office/drawing/2014/main" val="2383665176"/>
                    </a:ext>
                  </a:extLst>
                </a:gridCol>
                <a:gridCol w="2085838">
                  <a:extLst>
                    <a:ext uri="{9D8B030D-6E8A-4147-A177-3AD203B41FA5}">
                      <a16:colId xmlns:a16="http://schemas.microsoft.com/office/drawing/2014/main" val="1584291091"/>
                    </a:ext>
                  </a:extLst>
                </a:gridCol>
              </a:tblGrid>
              <a:tr h="5656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模型细节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DeepseekV2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DeepseekV3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35305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hidden_size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5120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7160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876835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intermediate_size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12288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18432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07066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</a:t>
                      </a:r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intermediate_size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1536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2048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5146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</a:t>
                      </a:r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gate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激活方式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softmax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sigmoid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293124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</a:t>
                      </a:r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gate-topk</a:t>
                      </a:r>
                      <a:r>
                        <a:rPr lang="zh-CN" alt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模式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group_limited_greedy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noaux_tc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875644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moe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层</a:t>
                      </a:r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gate-</a:t>
                      </a:r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topk</a:t>
                      </a:r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-group</a:t>
                      </a:r>
                      <a:r>
                        <a:rPr lang="zh-CN" alt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大小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90438"/>
                  </a:ext>
                </a:extLst>
              </a:tr>
              <a:tr h="56567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vocab_size</a:t>
                      </a:r>
                      <a:endParaRPr 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102400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129280</a:t>
                      </a:r>
                    </a:p>
                  </a:txBody>
                  <a:tcPr marL="47212" marR="47212" marT="23606" marB="23606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239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716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034F23-EB9F-CE96-3628-0F5B30AE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MTP</a:t>
            </a:r>
            <a:r>
              <a:rPr lang="zh-CN" altLang="en-US" dirty="0"/>
              <a:t>：</a:t>
            </a:r>
            <a:r>
              <a:rPr lang="en-US" altLang="zh-CN" dirty="0"/>
              <a:t>Multi-Token Prediction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E6658DA-0A4D-DD5B-BB9D-0B3033D3A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46909"/>
            <a:ext cx="4133300" cy="51081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b="1" dirty="0">
                <a:solidFill>
                  <a:srgbClr val="C00000"/>
                </a:solidFill>
              </a:rPr>
              <a:t>算法来源：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1400" dirty="0"/>
              <a:t>MTP</a:t>
            </a:r>
            <a:r>
              <a:rPr lang="zh-CN" altLang="en-US" sz="1400" dirty="0"/>
              <a:t>：</a:t>
            </a:r>
            <a:r>
              <a:rPr lang="en-US" altLang="zh-CN" sz="1400" dirty="0"/>
              <a:t>Multi-Token Prediction</a:t>
            </a:r>
            <a:r>
              <a:rPr lang="zh-CN" altLang="en-US" sz="1400" dirty="0"/>
              <a:t> 多</a:t>
            </a:r>
            <a:r>
              <a:rPr lang="en-US" altLang="zh-CN" sz="1400" dirty="0"/>
              <a:t>token</a:t>
            </a:r>
            <a:r>
              <a:rPr lang="zh-CN" altLang="en-US" sz="1400" dirty="0"/>
              <a:t>预测提升模型效果</a:t>
            </a:r>
            <a:endParaRPr lang="en-US" altLang="zh-CN" sz="1400" dirty="0"/>
          </a:p>
          <a:p>
            <a:pPr lvl="1"/>
            <a:r>
              <a:rPr lang="en-US" altLang="zh-CN" sz="1400" dirty="0"/>
              <a:t>Mate</a:t>
            </a:r>
            <a:r>
              <a:rPr lang="zh-CN" altLang="en-US" sz="1400" dirty="0"/>
              <a:t>：</a:t>
            </a:r>
            <a:r>
              <a:rPr lang="en-US" altLang="zh-CN" sz="1400" dirty="0">
                <a:hlinkClick r:id="rId2"/>
              </a:rPr>
              <a:t>https://arxiv.org/pdf/2404.19737</a:t>
            </a:r>
            <a:r>
              <a:rPr lang="zh-CN" altLang="en-US" sz="1400" dirty="0"/>
              <a:t>，</a:t>
            </a:r>
            <a:r>
              <a:rPr lang="en-US" altLang="zh-CN" sz="1400" dirty="0"/>
              <a:t>Better &amp; faster large language models via multi-token prediction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1" dirty="0">
                <a:solidFill>
                  <a:srgbClr val="C00000"/>
                </a:solidFill>
                <a:sym typeface="+mn-lt"/>
              </a:rPr>
              <a:t>关键信息：</a:t>
            </a:r>
            <a:endParaRPr lang="en-US" altLang="zh-CN" sz="1600" b="1" dirty="0">
              <a:solidFill>
                <a:srgbClr val="C00000"/>
              </a:solidFill>
              <a:sym typeface="+mn-lt"/>
            </a:endParaRPr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lt"/>
              </a:rPr>
              <a:t>MTP</a:t>
            </a:r>
            <a:r>
              <a:rPr lang="zh-CN" altLang="en-US" sz="1400" dirty="0">
                <a:sym typeface="+mn-lt"/>
              </a:rPr>
              <a:t>模块仅在训练中使用，提升模型训练效果，推理阶段可以不使用</a:t>
            </a:r>
            <a:r>
              <a:rPr lang="en-US" altLang="zh-CN" sz="1400" dirty="0">
                <a:sym typeface="+mn-lt"/>
              </a:rPr>
              <a:t>MTP</a:t>
            </a:r>
            <a:r>
              <a:rPr lang="zh-CN" altLang="en-US" sz="1400" dirty="0">
                <a:sym typeface="+mn-lt"/>
              </a:rPr>
              <a:t>模块，基础模型能够独立完成正常推理</a:t>
            </a:r>
            <a:endParaRPr lang="en-US" altLang="zh-CN" sz="1400" dirty="0">
              <a:sym typeface="+mn-lt"/>
            </a:endParaRPr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lt"/>
              </a:rPr>
              <a:t>参考投机采样，</a:t>
            </a:r>
            <a:r>
              <a:rPr lang="en-US" altLang="zh-CN" sz="1400" dirty="0">
                <a:sym typeface="+mn-lt"/>
              </a:rPr>
              <a:t>MTP</a:t>
            </a:r>
            <a:r>
              <a:rPr lang="zh-CN" altLang="en-US" sz="1400" dirty="0">
                <a:sym typeface="+mn-lt"/>
              </a:rPr>
              <a:t>模块也可以被重新配置用于</a:t>
            </a:r>
            <a:r>
              <a:rPr lang="en-US" altLang="zh-CN" sz="1400" dirty="0">
                <a:sym typeface="+mn-lt"/>
              </a:rPr>
              <a:t>speculative decoding</a:t>
            </a:r>
            <a:r>
              <a:rPr lang="zh-CN" altLang="en-US" sz="1400" dirty="0">
                <a:sym typeface="+mn-lt"/>
              </a:rPr>
              <a:t>，加速解码过程，降低整体时延</a:t>
            </a:r>
            <a:endParaRPr lang="en-US" altLang="zh-CN" sz="1400" dirty="0"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02BBBE-FE67-B8E5-E764-0437B27C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37" y="1355909"/>
            <a:ext cx="6692871" cy="34526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51B580-3B03-D6BA-63EB-DE735E6E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570" y="4943462"/>
            <a:ext cx="6703545" cy="55862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D1DC3C-DD04-408A-2E70-CD2BC94A4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568" y="5491295"/>
            <a:ext cx="6703545" cy="59587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5847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034F23-EB9F-CE96-3628-0F5B30AE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MTP</a:t>
            </a:r>
            <a:r>
              <a:rPr lang="zh-CN" altLang="en-US" dirty="0"/>
              <a:t>：</a:t>
            </a:r>
            <a:r>
              <a:rPr lang="en-US" altLang="zh-CN" dirty="0"/>
              <a:t>Multi-Token Prediction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02BBBE-FE67-B8E5-E764-0437B27C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237" y="1355909"/>
            <a:ext cx="6692871" cy="34526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51B580-3B03-D6BA-63EB-DE735E6E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570" y="4943462"/>
            <a:ext cx="6703545" cy="55862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D1DC3C-DD04-408A-2E70-CD2BC94A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568" y="5491295"/>
            <a:ext cx="6703545" cy="595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文本框 138">
            <a:extLst>
              <a:ext uri="{FF2B5EF4-FFF2-40B4-BE49-F238E27FC236}">
                <a16:creationId xmlns:a16="http://schemas.microsoft.com/office/drawing/2014/main" id="{E5F84391-1E34-4715-8E2F-8435D7CD7D2D}"/>
              </a:ext>
            </a:extLst>
          </p:cNvPr>
          <p:cNvSpPr txBox="1"/>
          <p:nvPr/>
        </p:nvSpPr>
        <p:spPr>
          <a:xfrm>
            <a:off x="436856" y="1417622"/>
            <a:ext cx="3786636" cy="32541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① 模型结构</a:t>
            </a:r>
          </a:p>
        </p:txBody>
      </p:sp>
      <p:sp>
        <p:nvSpPr>
          <p:cNvPr id="3" name="文本框 139">
            <a:extLst>
              <a:ext uri="{FF2B5EF4-FFF2-40B4-BE49-F238E27FC236}">
                <a16:creationId xmlns:a16="http://schemas.microsoft.com/office/drawing/2014/main" id="{A8593B74-7044-3E9C-98D2-B3BD90623E0E}"/>
              </a:ext>
            </a:extLst>
          </p:cNvPr>
          <p:cNvSpPr txBox="1"/>
          <p:nvPr/>
        </p:nvSpPr>
        <p:spPr>
          <a:xfrm>
            <a:off x="423555" y="1807303"/>
            <a:ext cx="4470682" cy="93173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每个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模块共享嵌入层和输出头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每个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模块独占一个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Transformer Block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MLP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多个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模块串联保持完整的因果关系链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138">
            <a:extLst>
              <a:ext uri="{FF2B5EF4-FFF2-40B4-BE49-F238E27FC236}">
                <a16:creationId xmlns:a16="http://schemas.microsoft.com/office/drawing/2014/main" id="{162342A1-6A5A-D5B0-C2FA-E4707F93A0EE}"/>
              </a:ext>
            </a:extLst>
          </p:cNvPr>
          <p:cNvSpPr txBox="1"/>
          <p:nvPr/>
        </p:nvSpPr>
        <p:spPr>
          <a:xfrm>
            <a:off x="466255" y="2975116"/>
            <a:ext cx="3786636" cy="32541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② 训练策略</a:t>
            </a:r>
          </a:p>
        </p:txBody>
      </p:sp>
      <p:sp>
        <p:nvSpPr>
          <p:cNvPr id="10" name="文本框 139">
            <a:extLst>
              <a:ext uri="{FF2B5EF4-FFF2-40B4-BE49-F238E27FC236}">
                <a16:creationId xmlns:a16="http://schemas.microsoft.com/office/drawing/2014/main" id="{772F5CBB-1E38-C954-AFBA-B112BE7A5B3F}"/>
              </a:ext>
            </a:extLst>
          </p:cNvPr>
          <p:cNvSpPr txBox="1"/>
          <p:nvPr/>
        </p:nvSpPr>
        <p:spPr>
          <a:xfrm>
            <a:off x="452954" y="3405893"/>
            <a:ext cx="4470682" cy="93173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每个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模块输出预测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token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的概率分布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每个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模块计算对应的交叉熵损失函数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多个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模块的损失函数加权平均得到最终训练目标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38">
            <a:extLst>
              <a:ext uri="{FF2B5EF4-FFF2-40B4-BE49-F238E27FC236}">
                <a16:creationId xmlns:a16="http://schemas.microsoft.com/office/drawing/2014/main" id="{049BA635-BEE6-886D-09D7-F9782329BAF4}"/>
              </a:ext>
            </a:extLst>
          </p:cNvPr>
          <p:cNvSpPr txBox="1"/>
          <p:nvPr/>
        </p:nvSpPr>
        <p:spPr>
          <a:xfrm>
            <a:off x="436856" y="4563435"/>
            <a:ext cx="3786636" cy="32541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8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③ 关键作用</a:t>
            </a:r>
          </a:p>
        </p:txBody>
      </p:sp>
      <p:sp>
        <p:nvSpPr>
          <p:cNvPr id="12" name="文本框 139">
            <a:extLst>
              <a:ext uri="{FF2B5EF4-FFF2-40B4-BE49-F238E27FC236}">
                <a16:creationId xmlns:a16="http://schemas.microsoft.com/office/drawing/2014/main" id="{E111B295-EAE0-CB36-063C-04BD4DFA852E}"/>
              </a:ext>
            </a:extLst>
          </p:cNvPr>
          <p:cNvSpPr txBox="1"/>
          <p:nvPr/>
        </p:nvSpPr>
        <p:spPr>
          <a:xfrm>
            <a:off x="423555" y="4994212"/>
            <a:ext cx="4470682" cy="93173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提升每批训练数据的使用效率，强化训练信号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优化模型表达能力，提升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next-token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的预测效果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可参考投机采样改造</a:t>
            </a:r>
            <a:r>
              <a:rPr lang="en-US" altLang="zh-CN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MTP</a:t>
            </a:r>
            <a:r>
              <a:rPr lang="zh-CN" altLang="en-US" sz="14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模块，加速推理效率</a:t>
            </a:r>
            <a:endParaRPr lang="en-US" altLang="zh-CN" sz="14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924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FA23D8-13BF-434D-AFCB-2045CC279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95" y="383396"/>
            <a:ext cx="10444799" cy="60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5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V3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系统架构与创新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9435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6022EB4E-C41A-9E70-7420-A8F345C5F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鸣谢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423FA62-F5A3-4B3B-1321-FB630646C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952360"/>
            <a:ext cx="4934684" cy="40011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dirty="0"/>
              <a:t>洞察贡献来自于华为云的 </a:t>
            </a:r>
            <a:r>
              <a:rPr lang="en-US" altLang="zh-CN" dirty="0"/>
              <a:t>@</a:t>
            </a:r>
            <a:r>
              <a:rPr lang="zh-CN" altLang="en-US" dirty="0"/>
              <a:t>肖洋博士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104780-9DCE-B318-A7AE-AE786C862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05" y="2713559"/>
            <a:ext cx="3031200" cy="3047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A2AA36-5FB2-29AD-6573-19E6D2BD8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6586" y="2713559"/>
            <a:ext cx="3031200" cy="30376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AE08D3F-8B6C-6B33-B48F-A14B3BE994E7}"/>
              </a:ext>
            </a:extLst>
          </p:cNvPr>
          <p:cNvSpPr txBox="1"/>
          <p:nvPr/>
        </p:nvSpPr>
        <p:spPr>
          <a:xfrm>
            <a:off x="6098381" y="1947614"/>
            <a:ext cx="4934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MFU 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计算应用于腾讯的 </a:t>
            </a:r>
            <a:r>
              <a:rPr lang="en-US" altLang="zh-CN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@</a:t>
            </a:r>
            <a:r>
              <a:rPr lang="zh-CN" altLang="en-US" sz="2000" kern="0" dirty="0">
                <a:solidFill>
                  <a:srgbClr val="374154"/>
                </a:solidFill>
                <a:latin typeface="Lexend" pitchFamily="2" charset="0"/>
                <a:ea typeface="微软雅黑" pitchFamily="34" charset="-122"/>
              </a:rPr>
              <a:t>方佳瑞博士</a:t>
            </a:r>
          </a:p>
        </p:txBody>
      </p:sp>
    </p:spTree>
    <p:extLst>
      <p:ext uri="{BB962C8B-B14F-4D97-AF65-F5344CB8AC3E}">
        <p14:creationId xmlns:p14="http://schemas.microsoft.com/office/powerpoint/2010/main" val="2136334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5EA54-1DCD-8885-EA21-FC625ACB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DeepSeek V3</a:t>
            </a:r>
            <a:r>
              <a:rPr lang="zh-CN" altLang="en-US" sz="3200" b="1" dirty="0">
                <a:solidFill>
                  <a:srgbClr val="C00000"/>
                </a:solidFill>
              </a:rPr>
              <a:t>和</a:t>
            </a:r>
            <a:r>
              <a:rPr lang="en-US" altLang="zh-CN" sz="3200" b="1" dirty="0">
                <a:solidFill>
                  <a:srgbClr val="C00000"/>
                </a:solidFill>
              </a:rPr>
              <a:t>LLAMA</a:t>
            </a:r>
            <a:r>
              <a:rPr lang="zh-CN" altLang="en-US" sz="3200" b="1" dirty="0">
                <a:solidFill>
                  <a:srgbClr val="C00000"/>
                </a:solidFill>
              </a:rPr>
              <a:t>对比，计算资源是后者</a:t>
            </a:r>
            <a:r>
              <a:rPr lang="en-US" altLang="zh-CN" sz="3200" b="1" dirty="0">
                <a:solidFill>
                  <a:srgbClr val="C00000"/>
                </a:solidFill>
              </a:rPr>
              <a:t>1/10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75105D4A-EEB6-4A25-9F57-BD4D1A262A3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35076813"/>
              </p:ext>
            </p:extLst>
          </p:nvPr>
        </p:nvGraphicFramePr>
        <p:xfrm>
          <a:off x="535554" y="1808251"/>
          <a:ext cx="5067995" cy="44437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8165">
                  <a:extLst>
                    <a:ext uri="{9D8B030D-6E8A-4147-A177-3AD203B41FA5}">
                      <a16:colId xmlns:a16="http://schemas.microsoft.com/office/drawing/2014/main" val="2520361663"/>
                    </a:ext>
                  </a:extLst>
                </a:gridCol>
                <a:gridCol w="2024915">
                  <a:extLst>
                    <a:ext uri="{9D8B030D-6E8A-4147-A177-3AD203B41FA5}">
                      <a16:colId xmlns:a16="http://schemas.microsoft.com/office/drawing/2014/main" val="3399630821"/>
                    </a:ext>
                  </a:extLst>
                </a:gridCol>
                <a:gridCol w="2024915">
                  <a:extLst>
                    <a:ext uri="{9D8B030D-6E8A-4147-A177-3AD203B41FA5}">
                      <a16:colId xmlns:a16="http://schemas.microsoft.com/office/drawing/2014/main" val="2037474900"/>
                    </a:ext>
                  </a:extLst>
                </a:gridCol>
              </a:tblGrid>
              <a:tr h="600161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2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DeepSeek-V3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Llama  3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972044"/>
                  </a:ext>
                </a:extLst>
              </a:tr>
              <a:tr h="27454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  </a:t>
                      </a:r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类型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NVIDIA  H800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NVIDIA  H100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8051864"/>
                  </a:ext>
                </a:extLst>
              </a:tr>
              <a:tr h="27454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  </a:t>
                      </a:r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数量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2048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16000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3280176"/>
                  </a:ext>
                </a:extLst>
              </a:tr>
              <a:tr h="27454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  </a:t>
                      </a:r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显存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80GB  HBM3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7527722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节点配置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每节点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GPU，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使用 </a:t>
                      </a:r>
                      <a:r>
                        <a:rPr lang="en-US" sz="1200" dirty="0" err="1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NVLink</a:t>
                      </a:r>
                      <a:r>
                        <a:rPr 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  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和 </a:t>
                      </a:r>
                      <a:r>
                        <a:rPr lang="en-US" sz="1200" dirty="0" err="1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NVSwitch</a:t>
                      </a:r>
                      <a:r>
                        <a:rPr 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互连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每节点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和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CPU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使用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NVLink  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互连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9568625"/>
                  </a:ext>
                </a:extLst>
              </a:tr>
              <a:tr h="754994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节点数量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256  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个节点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每机架 </a:t>
                      </a:r>
                      <a:r>
                        <a:rPr lang="en-US" altLang="zh-CN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 </a:t>
                      </a:r>
                      <a:r>
                        <a:rPr lang="zh-CN" alt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节点，每 </a:t>
                      </a:r>
                      <a:r>
                        <a:rPr 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 192 </a:t>
                      </a:r>
                      <a:r>
                        <a:rPr lang="zh-CN" alt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机架，共 </a:t>
                      </a:r>
                      <a:r>
                        <a:rPr lang="en-US" altLang="zh-CN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 </a:t>
                      </a:r>
                      <a:r>
                        <a:rPr lang="zh-CN" alt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pod，</a:t>
                      </a:r>
                      <a:r>
                        <a:rPr lang="zh-CN" alt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覆盖 </a:t>
                      </a:r>
                      <a:r>
                        <a:rPr lang="en-US" altLang="zh-CN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24000  </a:t>
                      </a:r>
                      <a:r>
                        <a:rPr lang="en-US" sz="120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7991196"/>
                  </a:ext>
                </a:extLst>
              </a:tr>
              <a:tr h="1509988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机架规模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每机架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16 GPU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；机架通过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Minipack2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交换机连接；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通过集群交换机连接；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 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构成 </a:t>
                      </a:r>
                      <a:r>
                        <a:rPr lang="en-US" altLang="zh-CN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24,000 GPU </a:t>
                      </a:r>
                      <a:r>
                        <a:rPr lang="zh-CN" altLang="en-US" sz="1200" dirty="0">
                          <a:solidFill>
                            <a:srgbClr val="221815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集群</a:t>
                      </a:r>
                    </a:p>
                  </a:txBody>
                  <a:tcPr marL="18878" marR="18878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425818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33AEB4C-B842-4E71-96EA-80CD6D842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9907"/>
              </p:ext>
            </p:extLst>
          </p:nvPr>
        </p:nvGraphicFramePr>
        <p:xfrm>
          <a:off x="6097685" y="1808251"/>
          <a:ext cx="5457743" cy="44437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1549">
                  <a:extLst>
                    <a:ext uri="{9D8B030D-6E8A-4147-A177-3AD203B41FA5}">
                      <a16:colId xmlns:a16="http://schemas.microsoft.com/office/drawing/2014/main" val="2698454501"/>
                    </a:ext>
                  </a:extLst>
                </a:gridCol>
                <a:gridCol w="2283097">
                  <a:extLst>
                    <a:ext uri="{9D8B030D-6E8A-4147-A177-3AD203B41FA5}">
                      <a16:colId xmlns:a16="http://schemas.microsoft.com/office/drawing/2014/main" val="3988938876"/>
                    </a:ext>
                  </a:extLst>
                </a:gridCol>
                <a:gridCol w="2283097">
                  <a:extLst>
                    <a:ext uri="{9D8B030D-6E8A-4147-A177-3AD203B41FA5}">
                      <a16:colId xmlns:a16="http://schemas.microsoft.com/office/drawing/2014/main" val="2681408776"/>
                    </a:ext>
                  </a:extLst>
                </a:gridCol>
              </a:tblGrid>
              <a:tr h="600509">
                <a:tc>
                  <a:txBody>
                    <a:bodyPr/>
                    <a:lstStyle/>
                    <a:p>
                      <a:pPr algn="ctr"/>
                      <a:endParaRPr lang="zh-CN" altLang="en-US" sz="1200" b="1" dirty="0">
                        <a:solidFill>
                          <a:schemeClr val="tx2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DeepSeek-V3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Llama  3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546741"/>
                  </a:ext>
                </a:extLst>
              </a:tr>
              <a:tr h="56047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节点内连接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NVLink，160 GB/s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带宽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NVLink</a:t>
                      </a:r>
                      <a:endParaRPr lang="en-US" sz="12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668785"/>
                  </a:ext>
                </a:extLst>
              </a:tr>
              <a:tr h="56047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节点间连接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InfiniBan，50 GB/s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的带宽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RoCE</a:t>
                      </a:r>
                      <a:r>
                        <a:rPr 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  ;  NVIDIA Quantum2 InfiniBand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10811"/>
                  </a:ext>
                </a:extLst>
              </a:tr>
              <a:tr h="56047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网络拓扑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三层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Clos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网络，覆盖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24000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GPU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315229"/>
                  </a:ext>
                </a:extLst>
              </a:tr>
              <a:tr h="216183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网络细节</a:t>
                      </a:r>
                      <a:endParaRPr lang="en-US" altLang="zh-CN" sz="1200" b="1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  <a:tabLst>
                          <a:tab pos="2170113" algn="l"/>
                        </a:tabLst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每机架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16  GPU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，机架顶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altLang="zh-CN" sz="1200" dirty="0" err="1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ToR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)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使用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Minipack2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交换机</a:t>
                      </a:r>
                      <a:endParaRPr lang="en-US" altLang="zh-CN" sz="12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中间层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192  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个机架通过集群交换机连接，形成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3072 GPU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的  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顶层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pod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通过聚合交换机连接，形成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24,000 GPU </a:t>
                      </a:r>
                      <a:r>
                        <a:rPr lang="zh-CN" altLang="en-US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的集群，过订阅率为 </a:t>
                      </a:r>
                      <a:r>
                        <a:rPr lang="en-US" altLang="zh-CN" sz="12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1:7</a:t>
                      </a:r>
                    </a:p>
                  </a:txBody>
                  <a:tcPr marL="14672" marR="14672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34075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3C3FDB20-AFEE-4B53-A391-43AF4ECEDD13}"/>
              </a:ext>
            </a:extLst>
          </p:cNvPr>
          <p:cNvSpPr/>
          <p:nvPr/>
        </p:nvSpPr>
        <p:spPr>
          <a:xfrm>
            <a:off x="8130947" y="118507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DFD93C-C8B0-4B6B-9B99-F6AD67AA8038}"/>
              </a:ext>
            </a:extLst>
          </p:cNvPr>
          <p:cNvSpPr/>
          <p:nvPr/>
        </p:nvSpPr>
        <p:spPr>
          <a:xfrm>
            <a:off x="2638550" y="118507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计算集群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F939A800-A914-46A3-8ECE-D9B3808DB170}"/>
              </a:ext>
            </a:extLst>
          </p:cNvPr>
          <p:cNvSpPr txBox="1">
            <a:spLocks/>
          </p:cNvSpPr>
          <p:nvPr/>
        </p:nvSpPr>
        <p:spPr>
          <a:xfrm>
            <a:off x="233229" y="140935"/>
            <a:ext cx="10740640" cy="571987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7798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900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7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99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4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396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2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195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9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3BD59-CD31-0F64-CB9A-C66D4CAA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2048</a:t>
            </a:r>
            <a:r>
              <a:rPr lang="zh-CN" altLang="en-US" dirty="0"/>
              <a:t> 卡 </a:t>
            </a:r>
            <a:r>
              <a:rPr lang="en-US" altLang="zh-CN" dirty="0"/>
              <a:t>H800</a:t>
            </a:r>
            <a:r>
              <a:rPr lang="zh-CN" altLang="en-US" dirty="0"/>
              <a:t> 训练</a:t>
            </a:r>
          </a:p>
        </p:txBody>
      </p:sp>
      <p:pic>
        <p:nvPicPr>
          <p:cNvPr id="85" name="图形 84">
            <a:extLst>
              <a:ext uri="{FF2B5EF4-FFF2-40B4-BE49-F238E27FC236}">
                <a16:creationId xmlns:a16="http://schemas.microsoft.com/office/drawing/2014/main" id="{998FC43C-7D1D-37D6-DDD8-863E4EAA5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684" y="1229444"/>
            <a:ext cx="8097374" cy="52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1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3BD59-CD31-0F64-CB9A-C66D4CAA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2048</a:t>
            </a:r>
            <a:r>
              <a:rPr lang="zh-CN" altLang="en-US" dirty="0"/>
              <a:t> 卡 </a:t>
            </a:r>
            <a:r>
              <a:rPr lang="en-US" altLang="zh-CN" dirty="0"/>
              <a:t>H800</a:t>
            </a:r>
            <a:r>
              <a:rPr lang="zh-CN" altLang="en-US" dirty="0"/>
              <a:t> 训练</a:t>
            </a:r>
          </a:p>
        </p:txBody>
      </p:sp>
      <p:sp>
        <p:nvSpPr>
          <p:cNvPr id="5" name="文本框 138">
            <a:extLst>
              <a:ext uri="{FF2B5EF4-FFF2-40B4-BE49-F238E27FC236}">
                <a16:creationId xmlns:a16="http://schemas.microsoft.com/office/drawing/2014/main" id="{BC56EE4C-17E8-69EA-1D5A-721601D17F16}"/>
              </a:ext>
            </a:extLst>
          </p:cNvPr>
          <p:cNvSpPr txBox="1"/>
          <p:nvPr/>
        </p:nvSpPr>
        <p:spPr>
          <a:xfrm>
            <a:off x="437030" y="1751838"/>
            <a:ext cx="386680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① 高效率并行策略减少集群通信耗时</a:t>
            </a:r>
          </a:p>
        </p:txBody>
      </p:sp>
      <p:sp>
        <p:nvSpPr>
          <p:cNvPr id="6" name="文本框 139">
            <a:extLst>
              <a:ext uri="{FF2B5EF4-FFF2-40B4-BE49-F238E27FC236}">
                <a16:creationId xmlns:a16="http://schemas.microsoft.com/office/drawing/2014/main" id="{AFE8E89F-75B1-C2D8-F17A-38C9FC0D05B2}"/>
              </a:ext>
            </a:extLst>
          </p:cNvPr>
          <p:cNvSpPr txBox="1"/>
          <p:nvPr/>
        </p:nvSpPr>
        <p:spPr>
          <a:xfrm>
            <a:off x="466428" y="2110697"/>
            <a:ext cx="4309632" cy="79803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计算通信流重排，降低未掩盖通信比例</a:t>
            </a:r>
            <a:endParaRPr lang="en-US" altLang="zh-CN" sz="1200" dirty="0">
              <a:solidFill>
                <a:srgbClr val="1D1D1A"/>
              </a:solidFill>
              <a:latin typeface="Arial" panose="020B0604020202020204"/>
              <a:ea typeface="微软雅黑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PP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组双向管道调度，减少流水线并行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bubble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增大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EP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数量减少单卡权重配比，峰值显存消耗几乎不变</a:t>
            </a:r>
            <a:endParaRPr lang="en-US" altLang="zh-CN" sz="1200" dirty="0">
              <a:solidFill>
                <a:srgbClr val="1D1D1A"/>
              </a:solidFill>
              <a:latin typeface="Arial" panose="020B0604020202020204"/>
              <a:ea typeface="微软雅黑"/>
              <a:cs typeface="+mn-ea"/>
              <a:sym typeface="+mn-lt"/>
            </a:endParaRPr>
          </a:p>
        </p:txBody>
      </p:sp>
      <p:sp>
        <p:nvSpPr>
          <p:cNvPr id="7" name="文本框 138">
            <a:extLst>
              <a:ext uri="{FF2B5EF4-FFF2-40B4-BE49-F238E27FC236}">
                <a16:creationId xmlns:a16="http://schemas.microsoft.com/office/drawing/2014/main" id="{BDFB2E05-68CC-1907-7864-7C7D5C041F10}"/>
              </a:ext>
            </a:extLst>
          </p:cNvPr>
          <p:cNvSpPr txBox="1"/>
          <p:nvPr/>
        </p:nvSpPr>
        <p:spPr>
          <a:xfrm>
            <a:off x="437030" y="4662484"/>
            <a:ext cx="386680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③ 全栈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AI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能力端到端自研</a:t>
            </a:r>
          </a:p>
        </p:txBody>
      </p:sp>
      <p:sp>
        <p:nvSpPr>
          <p:cNvPr id="8" name="文本框 139">
            <a:extLst>
              <a:ext uri="{FF2B5EF4-FFF2-40B4-BE49-F238E27FC236}">
                <a16:creationId xmlns:a16="http://schemas.microsoft.com/office/drawing/2014/main" id="{90F6D6F9-786C-5396-A263-1F95B315C39D}"/>
              </a:ext>
            </a:extLst>
          </p:cNvPr>
          <p:cNvSpPr txBox="1"/>
          <p:nvPr/>
        </p:nvSpPr>
        <p:spPr>
          <a:xfrm>
            <a:off x="466428" y="5000795"/>
            <a:ext cx="4309632" cy="79836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自研大模型训练加速框架 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HAI-LLM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自研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训练平台 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HAI-platform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自研软硬件协同高性能架构 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Fire-Flyer AI-HPC</a:t>
            </a:r>
          </a:p>
        </p:txBody>
      </p:sp>
      <p:sp>
        <p:nvSpPr>
          <p:cNvPr id="9" name="文本框 138">
            <a:extLst>
              <a:ext uri="{FF2B5EF4-FFF2-40B4-BE49-F238E27FC236}">
                <a16:creationId xmlns:a16="http://schemas.microsoft.com/office/drawing/2014/main" id="{E63A6F57-51B5-6321-8F47-10E8D9F2F8CE}"/>
              </a:ext>
            </a:extLst>
          </p:cNvPr>
          <p:cNvSpPr txBox="1"/>
          <p:nvPr/>
        </p:nvSpPr>
        <p:spPr>
          <a:xfrm>
            <a:off x="407632" y="3207161"/>
            <a:ext cx="386680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② </a:t>
            </a:r>
            <a:r>
              <a:rPr lang="en-US" altLang="zh-CN" sz="1600" dirty="0" err="1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MoE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路由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All-to-All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优化设计</a:t>
            </a:r>
          </a:p>
        </p:txBody>
      </p:sp>
      <p:sp>
        <p:nvSpPr>
          <p:cNvPr id="10" name="文本框 139">
            <a:extLst>
              <a:ext uri="{FF2B5EF4-FFF2-40B4-BE49-F238E27FC236}">
                <a16:creationId xmlns:a16="http://schemas.microsoft.com/office/drawing/2014/main" id="{78BFAEA4-D4EF-10F8-5BFC-658F41BC15E5}"/>
              </a:ext>
            </a:extLst>
          </p:cNvPr>
          <p:cNvSpPr txBox="1"/>
          <p:nvPr/>
        </p:nvSpPr>
        <p:spPr>
          <a:xfrm>
            <a:off x="437030" y="3555746"/>
            <a:ext cx="4309632" cy="798039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限制每个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token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的路由节点不超过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4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个</a:t>
            </a:r>
            <a:endParaRPr lang="en-US" altLang="zh-CN" sz="1200" dirty="0">
              <a:solidFill>
                <a:srgbClr val="1D1D1A"/>
              </a:solidFill>
              <a:latin typeface="Arial" panose="020B0604020202020204"/>
              <a:ea typeface="微软雅黑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基于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IB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和</a:t>
            </a:r>
            <a:r>
              <a:rPr lang="en-US" altLang="zh-CN" sz="1200" dirty="0" err="1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NVLink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的带宽差异设计多级路由流程</a:t>
            </a:r>
            <a:endParaRPr lang="en-US" altLang="zh-CN" sz="1200" dirty="0">
              <a:solidFill>
                <a:srgbClr val="1D1D1A"/>
              </a:solidFill>
              <a:latin typeface="Arial" panose="020B0604020202020204"/>
              <a:ea typeface="微软雅黑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细粒度划分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SM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计算资源及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L2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/>
                <a:ea typeface="微软雅黑"/>
                <a:cs typeface="+mn-ea"/>
                <a:sym typeface="+mn-lt"/>
              </a:rPr>
              <a:t>缓存</a:t>
            </a:r>
            <a:endParaRPr lang="en-US" altLang="zh-CN" sz="1200" dirty="0">
              <a:solidFill>
                <a:srgbClr val="1D1D1A"/>
              </a:solidFill>
              <a:latin typeface="Arial" panose="020B0604020202020204"/>
              <a:ea typeface="微软雅黑"/>
              <a:cs typeface="+mn-ea"/>
              <a:sym typeface="+mn-lt"/>
            </a:endParaRPr>
          </a:p>
        </p:txBody>
      </p:sp>
      <p:pic>
        <p:nvPicPr>
          <p:cNvPr id="93" name="图形 92">
            <a:extLst>
              <a:ext uri="{FF2B5EF4-FFF2-40B4-BE49-F238E27FC236}">
                <a16:creationId xmlns:a16="http://schemas.microsoft.com/office/drawing/2014/main" id="{48116CDC-0671-F13E-F009-6DA27F37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580" y="1533186"/>
            <a:ext cx="7378183" cy="48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87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3BD59-CD31-0F64-CB9A-C66D4CAA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2048</a:t>
            </a:r>
            <a:r>
              <a:rPr lang="zh-CN" altLang="en-US" dirty="0"/>
              <a:t> 卡 </a:t>
            </a:r>
            <a:r>
              <a:rPr lang="en-US" altLang="zh-CN" dirty="0"/>
              <a:t>H800</a:t>
            </a:r>
            <a:r>
              <a:rPr lang="zh-CN" altLang="en-US" dirty="0"/>
              <a:t> 训练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78C7DC-4270-6250-D236-DE2CEDC36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0419" y="1533186"/>
            <a:ext cx="4150760" cy="4569663"/>
          </a:xfrm>
        </p:spPr>
        <p:txBody>
          <a:bodyPr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集群通信的实现占用</a:t>
            </a:r>
            <a:r>
              <a:rPr lang="en-US" altLang="zh-CN" sz="1600" dirty="0"/>
              <a:t>GPU</a:t>
            </a:r>
            <a:r>
              <a:rPr lang="zh-CN" altLang="en-US" sz="1600" dirty="0"/>
              <a:t>中的</a:t>
            </a:r>
            <a:r>
              <a:rPr lang="en-US" altLang="zh-CN" sz="1600" dirty="0"/>
              <a:t>SMs</a:t>
            </a:r>
            <a:r>
              <a:rPr lang="zh-CN" altLang="en-US" sz="1600" dirty="0"/>
              <a:t>资源，导致计算可用的</a:t>
            </a:r>
            <a:r>
              <a:rPr lang="en-US" altLang="zh-CN" sz="1600" dirty="0"/>
              <a:t>SMs</a:t>
            </a:r>
            <a:r>
              <a:rPr lang="zh-CN" altLang="en-US" sz="1600" dirty="0"/>
              <a:t>数量下降，影响整体训练性能</a:t>
            </a:r>
            <a:endParaRPr lang="en-US" altLang="zh-CN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未来硬件设计中，应考虑把通信任务从计算核心</a:t>
            </a:r>
            <a:r>
              <a:rPr lang="en-US" altLang="zh-CN" sz="1600" dirty="0"/>
              <a:t>SM</a:t>
            </a:r>
            <a:r>
              <a:rPr lang="zh-CN" altLang="en-US" sz="1600" dirty="0"/>
              <a:t>中分离出来，利用其他协同处理器完成</a:t>
            </a:r>
            <a:endParaRPr lang="en-US" altLang="zh-CN" sz="16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为降低开发难度，硬件能统一</a:t>
            </a:r>
            <a:r>
              <a:rPr lang="en-US" altLang="zh-CN" sz="1600" dirty="0"/>
              <a:t>IB</a:t>
            </a:r>
            <a:r>
              <a:rPr lang="zh-CN" altLang="en-US" sz="1600" dirty="0"/>
              <a:t>和</a:t>
            </a:r>
            <a:r>
              <a:rPr lang="en-US" altLang="zh-CN" sz="1600" dirty="0"/>
              <a:t>NVLink</a:t>
            </a:r>
            <a:r>
              <a:rPr lang="zh-CN" altLang="en-US" sz="1600" dirty="0"/>
              <a:t>的网络接口，让各类网络通信操作实现更加便捷</a:t>
            </a:r>
          </a:p>
        </p:txBody>
      </p:sp>
      <p:pic>
        <p:nvPicPr>
          <p:cNvPr id="93" name="图形 92">
            <a:extLst>
              <a:ext uri="{FF2B5EF4-FFF2-40B4-BE49-F238E27FC236}">
                <a16:creationId xmlns:a16="http://schemas.microsoft.com/office/drawing/2014/main" id="{48116CDC-0671-F13E-F009-6DA27F37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580" y="1533186"/>
            <a:ext cx="7378183" cy="48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7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3D1400-4A59-153D-CF78-BE9ECDF2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err="1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DualPipe</a:t>
            </a:r>
            <a:r>
              <a:rPr lang="zh-CN" altLang="en-US" sz="3200" b="1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Lexend" pitchFamily="2" charset="0"/>
                <a:ea typeface="Microsoft YaHei" panose="020B0503020204020204" pitchFamily="34" charset="-122"/>
              </a:rPr>
              <a:t>实现</a:t>
            </a:r>
            <a:r>
              <a:rPr lang="zh-CN" altLang="en-US" sz="3200" b="1" dirty="0">
                <a:solidFill>
                  <a:srgbClr val="C00000"/>
                </a:solidFill>
              </a:rPr>
              <a:t>双流并行使计算和通信几乎完全掩盖 </a:t>
            </a:r>
            <a:endParaRPr lang="zh-CN" altLang="en-US" dirty="0">
              <a:latin typeface="Lexend" pitchFamily="2" charset="0"/>
              <a:ea typeface="Microsoft YaHei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B2DD381-AAE1-7265-8112-4F66DE42639B}"/>
              </a:ext>
            </a:extLst>
          </p:cNvPr>
          <p:cNvGrpSpPr/>
          <p:nvPr/>
        </p:nvGrpSpPr>
        <p:grpSpPr>
          <a:xfrm>
            <a:off x="5203324" y="1246909"/>
            <a:ext cx="6611355" cy="5108171"/>
            <a:chOff x="5342874" y="1246909"/>
            <a:chExt cx="5978646" cy="461931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43A2413-39F9-54CE-6C74-01403C81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2874" y="1246909"/>
              <a:ext cx="5978646" cy="141069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49ABBD1-374A-1DB5-F3B3-B153B0B26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42874" y="3024617"/>
              <a:ext cx="5978646" cy="284160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0B2ED59-9699-472C-C2E8-42DD1D69AADD}"/>
                </a:ext>
              </a:extLst>
            </p:cNvPr>
            <p:cNvSpPr/>
            <p:nvPr/>
          </p:nvSpPr>
          <p:spPr>
            <a:xfrm>
              <a:off x="5389369" y="3040116"/>
              <a:ext cx="1833625" cy="8485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Lexend" pitchFamily="2" charset="0"/>
                <a:ea typeface="Microsoft YaHei" panose="020B0503020204020204" pitchFamily="34" charset="-122"/>
              </a:endParaRPr>
            </a:p>
          </p:txBody>
        </p:sp>
        <p:cxnSp>
          <p:nvCxnSpPr>
            <p:cNvPr id="9" name="直接箭头连接符 19">
              <a:extLst>
                <a:ext uri="{FF2B5EF4-FFF2-40B4-BE49-F238E27FC236}">
                  <a16:creationId xmlns:a16="http://schemas.microsoft.com/office/drawing/2014/main" id="{99397577-9925-2503-A86D-51CCA0DA19E6}"/>
                </a:ext>
              </a:extLst>
            </p:cNvPr>
            <p:cNvCxnSpPr>
              <a:cxnSpLocks/>
            </p:cNvCxnSpPr>
            <p:nvPr/>
          </p:nvCxnSpPr>
          <p:spPr>
            <a:xfrm>
              <a:off x="6842882" y="1371243"/>
              <a:ext cx="504098" cy="13948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D4A79B5D-EBB1-E1A3-9037-AF9162B06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148" y="1371243"/>
              <a:ext cx="719978" cy="1524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24">
              <a:extLst>
                <a:ext uri="{FF2B5EF4-FFF2-40B4-BE49-F238E27FC236}">
                  <a16:creationId xmlns:a16="http://schemas.microsoft.com/office/drawing/2014/main" id="{4E65366F-EC21-E638-777D-57AB56A7E2C6}"/>
                </a:ext>
              </a:extLst>
            </p:cNvPr>
            <p:cNvCxnSpPr>
              <a:cxnSpLocks/>
            </p:cNvCxnSpPr>
            <p:nvPr/>
          </p:nvCxnSpPr>
          <p:spPr>
            <a:xfrm>
              <a:off x="9277432" y="1371243"/>
              <a:ext cx="777761" cy="1524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26">
              <a:extLst>
                <a:ext uri="{FF2B5EF4-FFF2-40B4-BE49-F238E27FC236}">
                  <a16:creationId xmlns:a16="http://schemas.microsoft.com/office/drawing/2014/main" id="{72B261D6-B8B5-FF4F-F37C-F6F78BDF5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9967" y="1371243"/>
              <a:ext cx="582735" cy="15240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28">
              <a:extLst>
                <a:ext uri="{FF2B5EF4-FFF2-40B4-BE49-F238E27FC236}">
                  <a16:creationId xmlns:a16="http://schemas.microsoft.com/office/drawing/2014/main" id="{0BA4B6FF-6069-FCA0-3771-943FCF022DBD}"/>
                </a:ext>
              </a:extLst>
            </p:cNvPr>
            <p:cNvCxnSpPr>
              <a:cxnSpLocks/>
            </p:cNvCxnSpPr>
            <p:nvPr/>
          </p:nvCxnSpPr>
          <p:spPr>
            <a:xfrm>
              <a:off x="8080148" y="1371243"/>
              <a:ext cx="576439" cy="15498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31">
              <a:extLst>
                <a:ext uri="{FF2B5EF4-FFF2-40B4-BE49-F238E27FC236}">
                  <a16:creationId xmlns:a16="http://schemas.microsoft.com/office/drawing/2014/main" id="{9CC265CC-9BD8-BB99-48F3-41BBC2484849}"/>
                </a:ext>
              </a:extLst>
            </p:cNvPr>
            <p:cNvCxnSpPr>
              <a:cxnSpLocks/>
            </p:cNvCxnSpPr>
            <p:nvPr/>
          </p:nvCxnSpPr>
          <p:spPr>
            <a:xfrm>
              <a:off x="9277432" y="1510727"/>
              <a:ext cx="369159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33">
              <a:extLst>
                <a:ext uri="{FF2B5EF4-FFF2-40B4-BE49-F238E27FC236}">
                  <a16:creationId xmlns:a16="http://schemas.microsoft.com/office/drawing/2014/main" id="{D4B4500A-7DA0-9165-6BCD-6C4E516BC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8991" y="1371243"/>
              <a:ext cx="523664" cy="13948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39">
              <a:extLst>
                <a:ext uri="{FF2B5EF4-FFF2-40B4-BE49-F238E27FC236}">
                  <a16:creationId xmlns:a16="http://schemas.microsoft.com/office/drawing/2014/main" id="{77475156-D34A-B8C2-5F5C-B651A4ED10D7}"/>
                </a:ext>
              </a:extLst>
            </p:cNvPr>
            <p:cNvCxnSpPr>
              <a:cxnSpLocks/>
            </p:cNvCxnSpPr>
            <p:nvPr/>
          </p:nvCxnSpPr>
          <p:spPr>
            <a:xfrm>
              <a:off x="7341223" y="1685083"/>
              <a:ext cx="738925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41">
              <a:extLst>
                <a:ext uri="{FF2B5EF4-FFF2-40B4-BE49-F238E27FC236}">
                  <a16:creationId xmlns:a16="http://schemas.microsoft.com/office/drawing/2014/main" id="{880F1149-F436-BE2A-EC3D-A81DFA3C405B}"/>
                </a:ext>
              </a:extLst>
            </p:cNvPr>
            <p:cNvCxnSpPr>
              <a:cxnSpLocks/>
            </p:cNvCxnSpPr>
            <p:nvPr/>
          </p:nvCxnSpPr>
          <p:spPr>
            <a:xfrm>
              <a:off x="8556580" y="1700581"/>
              <a:ext cx="73892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138">
            <a:extLst>
              <a:ext uri="{FF2B5EF4-FFF2-40B4-BE49-F238E27FC236}">
                <a16:creationId xmlns:a16="http://schemas.microsoft.com/office/drawing/2014/main" id="{7A284170-9917-8443-B042-53D2B95178CF}"/>
              </a:ext>
            </a:extLst>
          </p:cNvPr>
          <p:cNvSpPr txBox="1"/>
          <p:nvPr/>
        </p:nvSpPr>
        <p:spPr>
          <a:xfrm>
            <a:off x="402551" y="1442977"/>
            <a:ext cx="3895719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① 细粒度的计算通信并行</a:t>
            </a:r>
          </a:p>
        </p:txBody>
      </p:sp>
      <p:sp>
        <p:nvSpPr>
          <p:cNvPr id="26" name="文本框 139">
            <a:extLst>
              <a:ext uri="{FF2B5EF4-FFF2-40B4-BE49-F238E27FC236}">
                <a16:creationId xmlns:a16="http://schemas.microsoft.com/office/drawing/2014/main" id="{D93B5D09-44BF-9172-8877-2C90705A444E}"/>
              </a:ext>
            </a:extLst>
          </p:cNvPr>
          <p:cNvSpPr txBox="1"/>
          <p:nvPr/>
        </p:nvSpPr>
        <p:spPr>
          <a:xfrm>
            <a:off x="431949" y="1771014"/>
            <a:ext cx="4540005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将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PP stage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拆分为更细的模块，提升模块交替编排的灵活度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参考</a:t>
            </a:r>
            <a:r>
              <a:rPr lang="en-US" altLang="zh-CN" sz="1200" dirty="0" err="1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ZeroBubble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，反向传递中权重更新和梯度传递独立操作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经细粒度的拆分和编排后，计算流和通信流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barrier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刚好可重叠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文本框 138">
            <a:extLst>
              <a:ext uri="{FF2B5EF4-FFF2-40B4-BE49-F238E27FC236}">
                <a16:creationId xmlns:a16="http://schemas.microsoft.com/office/drawing/2014/main" id="{44013D57-95BF-ED80-291A-007FD0D825E8}"/>
              </a:ext>
            </a:extLst>
          </p:cNvPr>
          <p:cNvSpPr txBox="1"/>
          <p:nvPr/>
        </p:nvSpPr>
        <p:spPr>
          <a:xfrm>
            <a:off x="402551" y="4500602"/>
            <a:ext cx="3895719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③ 每卡显存占用略微增大</a:t>
            </a:r>
          </a:p>
        </p:txBody>
      </p:sp>
      <p:sp>
        <p:nvSpPr>
          <p:cNvPr id="28" name="文本框 139">
            <a:extLst>
              <a:ext uri="{FF2B5EF4-FFF2-40B4-BE49-F238E27FC236}">
                <a16:creationId xmlns:a16="http://schemas.microsoft.com/office/drawing/2014/main" id="{26EA09DF-2EB7-3535-3672-F6C5793E44D8}"/>
              </a:ext>
            </a:extLst>
          </p:cNvPr>
          <p:cNvSpPr txBox="1"/>
          <p:nvPr/>
        </p:nvSpPr>
        <p:spPr>
          <a:xfrm>
            <a:off x="414335" y="4925360"/>
            <a:ext cx="4612661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双向管道训练，需要存两份参数来进行训练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(Parameter 2x)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模型总参数量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671B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，每个卡上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个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routed expert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对应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26.8B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，同时考虑到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PP-16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FP8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量化，每个卡上显存占用为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1.675GB</a:t>
            </a:r>
          </a:p>
        </p:txBody>
      </p:sp>
      <p:sp>
        <p:nvSpPr>
          <p:cNvPr id="29" name="文本框 138">
            <a:extLst>
              <a:ext uri="{FF2B5EF4-FFF2-40B4-BE49-F238E27FC236}">
                <a16:creationId xmlns:a16="http://schemas.microsoft.com/office/drawing/2014/main" id="{491EE3C6-B68B-837F-ED35-47DA808BC283}"/>
              </a:ext>
            </a:extLst>
          </p:cNvPr>
          <p:cNvSpPr txBox="1"/>
          <p:nvPr/>
        </p:nvSpPr>
        <p:spPr>
          <a:xfrm>
            <a:off x="402551" y="2901439"/>
            <a:ext cx="3895719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② 双向管道调度减少</a:t>
            </a:r>
            <a:r>
              <a:rPr lang="en-US" altLang="zh-CN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PP</a:t>
            </a: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中的气泡</a:t>
            </a:r>
          </a:p>
        </p:txBody>
      </p:sp>
      <p:sp>
        <p:nvSpPr>
          <p:cNvPr id="30" name="文本框 139">
            <a:extLst>
              <a:ext uri="{FF2B5EF4-FFF2-40B4-BE49-F238E27FC236}">
                <a16:creationId xmlns:a16="http://schemas.microsoft.com/office/drawing/2014/main" id="{C75705B4-2FA2-9FD5-A4AD-36E4B58A087F}"/>
              </a:ext>
            </a:extLst>
          </p:cNvPr>
          <p:cNvSpPr txBox="1"/>
          <p:nvPr/>
        </p:nvSpPr>
        <p:spPr>
          <a:xfrm>
            <a:off x="431949" y="3308582"/>
            <a:ext cx="4540004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1F1B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中每个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batch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拆分为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个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forward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个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backward</a:t>
            </a: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 err="1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ZeroBubble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中把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backward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拆分为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input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weight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两个部分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 err="1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DualPipe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中使用对称处理，不同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batch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从不同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device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上流水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989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3D1400-4A59-153D-CF78-BE9ECDF2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C00000"/>
                </a:solidFill>
              </a:rPr>
              <a:t>FP8</a:t>
            </a:r>
            <a:r>
              <a:rPr lang="zh-CN" altLang="en-US" sz="3200" b="1" dirty="0">
                <a:solidFill>
                  <a:srgbClr val="C00000"/>
                </a:solidFill>
              </a:rPr>
              <a:t> 大规模训练首次成功实践混合精度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F5E341-E7D8-7818-23AC-1DA6DDA1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08" y="1331115"/>
            <a:ext cx="4952100" cy="17352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5134C6-52CB-43B5-DE85-AD44C40A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08" y="3292815"/>
            <a:ext cx="4952100" cy="3063155"/>
          </a:xfrm>
          <a:prstGeom prst="rect">
            <a:avLst/>
          </a:prstGeom>
        </p:spPr>
      </p:pic>
      <p:sp>
        <p:nvSpPr>
          <p:cNvPr id="5" name="文本框 138">
            <a:extLst>
              <a:ext uri="{FF2B5EF4-FFF2-40B4-BE49-F238E27FC236}">
                <a16:creationId xmlns:a16="http://schemas.microsoft.com/office/drawing/2014/main" id="{CDAF23BA-FBC7-8213-D748-F66F8A7DD60A}"/>
              </a:ext>
            </a:extLst>
          </p:cNvPr>
          <p:cNvSpPr txBox="1"/>
          <p:nvPr/>
        </p:nvSpPr>
        <p:spPr>
          <a:xfrm>
            <a:off x="302857" y="1622434"/>
            <a:ext cx="444799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① 降低显存的同时保障模型精度</a:t>
            </a:r>
          </a:p>
        </p:txBody>
      </p:sp>
      <p:sp>
        <p:nvSpPr>
          <p:cNvPr id="19" name="文本框 139">
            <a:extLst>
              <a:ext uri="{FF2B5EF4-FFF2-40B4-BE49-F238E27FC236}">
                <a16:creationId xmlns:a16="http://schemas.microsoft.com/office/drawing/2014/main" id="{FC0E0AB9-3C36-131A-7830-AA58AAEDB74F}"/>
              </a:ext>
            </a:extLst>
          </p:cNvPr>
          <p:cNvSpPr txBox="1"/>
          <p:nvPr/>
        </p:nvSpPr>
        <p:spPr>
          <a:xfrm>
            <a:off x="332253" y="1960745"/>
            <a:ext cx="5773403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大部分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GEMM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运算采用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FP8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提升整体训练速度（前向传播、激活反向、权重反向）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对精度敏感模块仍保留原有精度（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Embedding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200" dirty="0" err="1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RMSNorm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权重梯度和优化器状态均采用高精度存储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38">
            <a:extLst>
              <a:ext uri="{FF2B5EF4-FFF2-40B4-BE49-F238E27FC236}">
                <a16:creationId xmlns:a16="http://schemas.microsoft.com/office/drawing/2014/main" id="{DA41C72A-6C5F-C09D-1289-5D173BE0F2DC}"/>
              </a:ext>
            </a:extLst>
          </p:cNvPr>
          <p:cNvSpPr txBox="1"/>
          <p:nvPr/>
        </p:nvSpPr>
        <p:spPr>
          <a:xfrm>
            <a:off x="302857" y="4500962"/>
            <a:ext cx="444799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③ 累计精度优化</a:t>
            </a:r>
          </a:p>
        </p:txBody>
      </p:sp>
      <p:sp>
        <p:nvSpPr>
          <p:cNvPr id="21" name="文本框 139">
            <a:extLst>
              <a:ext uri="{FF2B5EF4-FFF2-40B4-BE49-F238E27FC236}">
                <a16:creationId xmlns:a16="http://schemas.microsoft.com/office/drawing/2014/main" id="{440A65DC-C4A3-88F3-0A44-28497DEACB87}"/>
              </a:ext>
            </a:extLst>
          </p:cNvPr>
          <p:cNvSpPr txBox="1"/>
          <p:nvPr/>
        </p:nvSpPr>
        <p:spPr>
          <a:xfrm>
            <a:off x="332255" y="4880369"/>
            <a:ext cx="6017174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Tensor Cores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中执行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MMA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，中间结果定期转移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CUDA Cores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FP32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RF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中进行累加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结合细粒度量化因子，系统可以在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CUDA Cores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上高效完成反量化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所有张量计算中统一采用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E4M3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格式以及在线量化方式，保障整体模型训练精度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文本框 138">
            <a:extLst>
              <a:ext uri="{FF2B5EF4-FFF2-40B4-BE49-F238E27FC236}">
                <a16:creationId xmlns:a16="http://schemas.microsoft.com/office/drawing/2014/main" id="{15DA5C9F-5BA0-5994-8FCE-E1E87A9DA7C2}"/>
              </a:ext>
            </a:extLst>
          </p:cNvPr>
          <p:cNvSpPr txBox="1"/>
          <p:nvPr/>
        </p:nvSpPr>
        <p:spPr>
          <a:xfrm>
            <a:off x="302857" y="3067058"/>
            <a:ext cx="4447998" cy="28847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114300" marR="0" lvl="0" indent="-11430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tabLst/>
              <a:defRPr kumimoji="0" sz="8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defTabSz="913746">
              <a:lnSpc>
                <a:spcPct val="130000"/>
              </a:lnSpc>
              <a:buNone/>
              <a:defRPr/>
            </a:pPr>
            <a:r>
              <a:rPr lang="zh-CN" altLang="en-US" sz="160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② 细粒度量化技术</a:t>
            </a:r>
          </a:p>
        </p:txBody>
      </p:sp>
      <p:sp>
        <p:nvSpPr>
          <p:cNvPr id="23" name="文本框 139">
            <a:extLst>
              <a:ext uri="{FF2B5EF4-FFF2-40B4-BE49-F238E27FC236}">
                <a16:creationId xmlns:a16="http://schemas.microsoft.com/office/drawing/2014/main" id="{337B59A6-92C0-55C6-E781-AF2390AFE41F}"/>
              </a:ext>
            </a:extLst>
          </p:cNvPr>
          <p:cNvSpPr txBox="1"/>
          <p:nvPr/>
        </p:nvSpPr>
        <p:spPr>
          <a:xfrm>
            <a:off x="332255" y="3415643"/>
            <a:ext cx="5866352" cy="79861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79930" tIns="0" rIns="0" bIns="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R="0" lvl="0" algn="just" defTabSz="914112" fontAlgn="base">
              <a:lnSpc>
                <a:spcPct val="100000"/>
              </a:lnSpc>
              <a:spcBef>
                <a:spcPct val="0"/>
              </a:spcBef>
              <a:buClrTx/>
              <a:buSzTx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激活值采用 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1x128 tile basis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进行分组和量化（每个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token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对应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128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个通道）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权重采用 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128x128 block basis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进行分组和量化（输入、输出均为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128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通道）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  <a:p>
            <a:pPr marL="171450" indent="-171450" defTabSz="913746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GEMM</a:t>
            </a:r>
            <a:r>
              <a:rPr lang="zh-CN" altLang="en-US" sz="1200" dirty="0">
                <a:solidFill>
                  <a:srgbClr val="1D1D1A"/>
                </a:solidFill>
                <a:latin typeface="Lexend" pitchFamily="2" charset="0"/>
                <a:ea typeface="Microsoft YaHei" panose="020B0503020204020204" pitchFamily="34" charset="-122"/>
                <a:cs typeface="+mn-ea"/>
                <a:sym typeface="+mn-lt"/>
              </a:rPr>
              <a:t>操作内部进行量化操作，提高了量化过程对极端值的适应能力</a:t>
            </a:r>
            <a:endParaRPr lang="en-US" altLang="zh-CN" sz="1200" dirty="0">
              <a:solidFill>
                <a:srgbClr val="1D1D1A"/>
              </a:solidFill>
              <a:latin typeface="Lexend" pitchFamily="2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564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56EFCE-BB21-D10C-C71E-9F216CBF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MFU</a:t>
            </a:r>
            <a:r>
              <a:rPr lang="zh-CN" altLang="en-US" dirty="0"/>
              <a:t> 计算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9808CA2E-A8D5-DDD9-45BB-A9AE90360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46909"/>
            <a:ext cx="5099070" cy="4907311"/>
          </a:xfrm>
        </p:spPr>
        <p:txBody>
          <a:bodyPr numCol="1"/>
          <a:lstStyle/>
          <a:p>
            <a:pPr latinLnBrk="1">
              <a:lnSpc>
                <a:spcPct val="120000"/>
              </a:lnSpc>
            </a:pPr>
            <a:r>
              <a:rPr lang="en-US" altLang="zh-CN" sz="1600" dirty="0" err="1">
                <a:solidFill>
                  <a:srgbClr val="191B1F"/>
                </a:solidFill>
              </a:rPr>
              <a:t>qk_head_dim</a:t>
            </a:r>
            <a:r>
              <a:rPr lang="en-US" altLang="zh-CN" sz="1600" dirty="0">
                <a:solidFill>
                  <a:srgbClr val="191B1F"/>
                </a:solidFill>
              </a:rPr>
              <a:t> = </a:t>
            </a:r>
            <a:r>
              <a:rPr lang="en-US" altLang="zh-CN" sz="1600" dirty="0" err="1">
                <a:solidFill>
                  <a:srgbClr val="191B1F"/>
                </a:solidFill>
              </a:rPr>
              <a:t>args.qk_nope_</a:t>
            </a:r>
            <a:r>
              <a:rPr lang="en-US" altLang="zh-CN" sz="1600" dirty="0" err="1">
                <a:solidFill>
                  <a:srgbClr val="191B1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head_dim</a:t>
            </a:r>
            <a:r>
              <a:rPr lang="en-US" altLang="zh-CN" sz="1600" dirty="0">
                <a:solidFill>
                  <a:srgbClr val="191B1F"/>
                </a:solidFill>
              </a:rPr>
              <a:t> + </a:t>
            </a:r>
            <a:r>
              <a:rPr lang="en-US" altLang="zh-CN" sz="1600" dirty="0" err="1">
                <a:solidFill>
                  <a:srgbClr val="191B1F"/>
                </a:solidFill>
              </a:rPr>
              <a:t>args.qk_rope_head_dim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endParaRPr lang="en-US" altLang="zh-CN" sz="1600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Q </a:t>
            </a:r>
            <a:r>
              <a:rPr lang="en-US" altLang="zh-CN" sz="1600" b="1" dirty="0" err="1">
                <a:solidFill>
                  <a:srgbClr val="191B1F"/>
                </a:solidFill>
              </a:rPr>
              <a:t>down+up</a:t>
            </a:r>
            <a:r>
              <a:rPr lang="en-US" altLang="zh-CN" sz="1600" b="1" dirty="0">
                <a:solidFill>
                  <a:srgbClr val="191B1F"/>
                </a:solidFill>
              </a:rPr>
              <a:t> pro</a:t>
            </a:r>
            <a:r>
              <a:rPr lang="zh-CN" altLang="en-US" sz="1600" b="1" dirty="0">
                <a:solidFill>
                  <a:srgbClr val="191B1F"/>
                </a:solidFill>
              </a:rPr>
              <a:t>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args.q_lora_rank</a:t>
            </a:r>
            <a:endParaRPr lang="en-US" altLang="zh-CN" sz="11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args.q_lora_rank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args.qk_head_dim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KV down </a:t>
            </a:r>
            <a:r>
              <a:rPr lang="en-US" altLang="zh-CN" sz="1600" b="1" dirty="0" err="1">
                <a:solidFill>
                  <a:srgbClr val="191B1F"/>
                </a:solidFill>
              </a:rPr>
              <a:t>proj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(</a:t>
            </a:r>
            <a:r>
              <a:rPr lang="en-US" altLang="zh-CN" sz="1100" dirty="0" err="1">
                <a:solidFill>
                  <a:srgbClr val="191B1F"/>
                </a:solidFill>
              </a:rPr>
              <a:t>args.kv_lora_rank</a:t>
            </a:r>
            <a:r>
              <a:rPr lang="en-US" altLang="zh-CN" sz="1100" dirty="0">
                <a:solidFill>
                  <a:srgbClr val="191B1F"/>
                </a:solidFill>
              </a:rPr>
              <a:t> + </a:t>
            </a:r>
            <a:r>
              <a:rPr lang="en-US" altLang="zh-CN" sz="1100" dirty="0" err="1">
                <a:solidFill>
                  <a:srgbClr val="191B1F"/>
                </a:solidFill>
              </a:rPr>
              <a:t>args.qk_rope_head_dim</a:t>
            </a:r>
            <a:r>
              <a:rPr lang="en-US" altLang="zh-CN" sz="1100" dirty="0">
                <a:solidFill>
                  <a:srgbClr val="191B1F"/>
                </a:solidFill>
              </a:rPr>
              <a:t>)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KV up </a:t>
            </a:r>
            <a:r>
              <a:rPr lang="en-US" altLang="zh-CN" sz="1600" b="1" dirty="0" err="1">
                <a:solidFill>
                  <a:srgbClr val="191B1F"/>
                </a:solidFill>
              </a:rPr>
              <a:t>proj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args.kv_lora_rank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(</a:t>
            </a:r>
            <a:r>
              <a:rPr lang="en-US" altLang="zh-CN" sz="1100" dirty="0" err="1">
                <a:solidFill>
                  <a:srgbClr val="191B1F"/>
                </a:solidFill>
              </a:rPr>
              <a:t>args.qk_nope_head_dim</a:t>
            </a:r>
            <a:r>
              <a:rPr lang="en-US" altLang="zh-CN" sz="1100" dirty="0">
                <a:solidFill>
                  <a:srgbClr val="191B1F"/>
                </a:solidFill>
              </a:rPr>
              <a:t> +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)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score (Q x K^T)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r>
              <a:rPr lang="en-US" altLang="zh-CN" sz="1600" b="1" dirty="0">
                <a:solidFill>
                  <a:srgbClr val="191B1F"/>
                </a:solidFill>
              </a:rPr>
              <a:t> 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args.qk_head_dim</a:t>
            </a:r>
            <a:r>
              <a:rPr lang="en-US" altLang="zh-CN" sz="1100" dirty="0">
                <a:solidFill>
                  <a:srgbClr val="191B1F"/>
                </a:solidFill>
              </a:rPr>
              <a:t> / 2</a:t>
            </a:r>
          </a:p>
        </p:txBody>
      </p:sp>
      <p:sp>
        <p:nvSpPr>
          <p:cNvPr id="15" name="内容占位符 13">
            <a:extLst>
              <a:ext uri="{FF2B5EF4-FFF2-40B4-BE49-F238E27FC236}">
                <a16:creationId xmlns:a16="http://schemas.microsoft.com/office/drawing/2014/main" id="{135B8F31-561A-4EC6-DDF3-74B116FC5E26}"/>
              </a:ext>
            </a:extLst>
          </p:cNvPr>
          <p:cNvSpPr txBox="1">
            <a:spLocks/>
          </p:cNvSpPr>
          <p:nvPr/>
        </p:nvSpPr>
        <p:spPr>
          <a:xfrm>
            <a:off x="6098381" y="1246909"/>
            <a:ext cx="5448392" cy="4907311"/>
          </a:xfrm>
          <a:prstGeom prst="rect">
            <a:avLst/>
          </a:prstGeom>
          <a:noFill/>
        </p:spPr>
        <p:txBody>
          <a:bodyPr numCol="1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score x V</a:t>
            </a:r>
            <a:r>
              <a:rPr lang="en-US" sz="1600" b="1" dirty="0">
                <a:solidFill>
                  <a:srgbClr val="191B1F"/>
                </a:solidFill>
              </a:rPr>
              <a:t>，</a:t>
            </a:r>
            <a:r>
              <a:rPr lang="zh-CN" altLang="en-US" sz="1600" b="1" dirty="0">
                <a:solidFill>
                  <a:srgbClr val="191B1F"/>
                </a:solidFill>
              </a:rPr>
              <a:t>由于是 </a:t>
            </a:r>
            <a:r>
              <a:rPr lang="en-US" altLang="zh-CN" sz="1600" b="1" dirty="0">
                <a:solidFill>
                  <a:srgbClr val="191B1F"/>
                </a:solidFill>
              </a:rPr>
              <a:t>causal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要除以 </a:t>
            </a:r>
            <a:r>
              <a:rPr lang="en-US" altLang="zh-CN" sz="1600" b="1" dirty="0">
                <a:solidFill>
                  <a:srgbClr val="191B1F"/>
                </a:solidFill>
              </a:rPr>
              <a:t>2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zh-CN" altLang="en-US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 / 2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Wo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MoE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args.moe_inter_dim</a:t>
            </a:r>
            <a:r>
              <a:rPr lang="en-US" altLang="zh-CN" sz="1100" dirty="0">
                <a:solidFill>
                  <a:srgbClr val="191B1F"/>
                </a:solidFill>
              </a:rPr>
              <a:t> * 3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args.moe_inter_dim</a:t>
            </a:r>
            <a:r>
              <a:rPr lang="en-US" altLang="zh-CN" sz="1100" dirty="0">
                <a:solidFill>
                  <a:srgbClr val="191B1F"/>
                </a:solidFill>
              </a:rPr>
              <a:t> #</a:t>
            </a:r>
            <a:r>
              <a:rPr lang="en-US" altLang="zh-CN" sz="1100" dirty="0" err="1">
                <a:solidFill>
                  <a:srgbClr val="191B1F"/>
                </a:solidFill>
              </a:rPr>
              <a:t>matmul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MLP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args.inter_dim</a:t>
            </a:r>
            <a:r>
              <a:rPr lang="en-US" altLang="zh-CN" sz="1100" dirty="0">
                <a:solidFill>
                  <a:srgbClr val="191B1F"/>
                </a:solidFill>
              </a:rPr>
              <a:t> * 3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args.inter_dim</a:t>
            </a:r>
            <a:r>
              <a:rPr lang="en-US" altLang="zh-CN" sz="1100" dirty="0">
                <a:solidFill>
                  <a:srgbClr val="191B1F"/>
                </a:solidFill>
              </a:rPr>
              <a:t> #</a:t>
            </a:r>
            <a:r>
              <a:rPr lang="en-US" altLang="zh-CN" sz="1100" dirty="0" err="1">
                <a:solidFill>
                  <a:srgbClr val="191B1F"/>
                </a:solidFill>
              </a:rPr>
              <a:t>matmul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embedding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FLOPS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 bs * </a:t>
            </a:r>
            <a:r>
              <a:rPr lang="en-US" altLang="zh-CN" sz="1100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err="1">
                <a:solidFill>
                  <a:srgbClr val="191B1F"/>
                </a:solidFill>
              </a:rPr>
              <a:t>lm</a:t>
            </a:r>
            <a:r>
              <a:rPr lang="en-US" altLang="zh-CN" sz="1600" b="1" dirty="0">
                <a:solidFill>
                  <a:srgbClr val="191B1F"/>
                </a:solidFill>
              </a:rPr>
              <a:t> head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FLOPS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args.vocab_size</a:t>
            </a:r>
            <a:endParaRPr lang="en-US" altLang="zh-CN" sz="1100" dirty="0">
              <a:solidFill>
                <a:srgbClr val="191B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71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56EFCE-BB21-D10C-C71E-9F216CBF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MFU</a:t>
            </a:r>
            <a:r>
              <a:rPr lang="zh-CN" altLang="en-US" dirty="0"/>
              <a:t> 计算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9808CA2E-A8D5-DDD9-45BB-A9AE90360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46909"/>
            <a:ext cx="5099070" cy="4907311"/>
          </a:xfrm>
        </p:spPr>
        <p:txBody>
          <a:bodyPr numCol="1"/>
          <a:lstStyle/>
          <a:p>
            <a:pPr latinLnBrk="1">
              <a:lnSpc>
                <a:spcPct val="120000"/>
              </a:lnSpc>
            </a:pPr>
            <a:r>
              <a:rPr lang="en-US" altLang="zh-CN" sz="1600" dirty="0" err="1">
                <a:solidFill>
                  <a:srgbClr val="191B1F"/>
                </a:solidFill>
              </a:rPr>
              <a:t>qk_head_dim</a:t>
            </a:r>
            <a:r>
              <a:rPr lang="en-US" altLang="zh-CN" sz="1600" dirty="0">
                <a:solidFill>
                  <a:srgbClr val="191B1F"/>
                </a:solidFill>
              </a:rPr>
              <a:t> = </a:t>
            </a:r>
            <a:r>
              <a:rPr lang="en-US" altLang="zh-CN" sz="1600" dirty="0" err="1">
                <a:solidFill>
                  <a:srgbClr val="191B1F"/>
                </a:solidFill>
              </a:rPr>
              <a:t>args.qk_nope_</a:t>
            </a:r>
            <a:r>
              <a:rPr lang="en-US" altLang="zh-CN" sz="1600" dirty="0" err="1">
                <a:solidFill>
                  <a:srgbClr val="191B1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head_dim</a:t>
            </a:r>
            <a:r>
              <a:rPr lang="en-US" altLang="zh-CN" sz="1600" dirty="0">
                <a:solidFill>
                  <a:srgbClr val="191B1F"/>
                </a:solidFill>
              </a:rPr>
              <a:t> + </a:t>
            </a:r>
            <a:r>
              <a:rPr lang="en-US" altLang="zh-CN" sz="1600" dirty="0" err="1">
                <a:solidFill>
                  <a:srgbClr val="191B1F"/>
                </a:solidFill>
              </a:rPr>
              <a:t>args.qk_rope_head_dim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endParaRPr lang="en-US" altLang="zh-CN" sz="1600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Q </a:t>
            </a:r>
            <a:r>
              <a:rPr lang="en-US" altLang="zh-CN" sz="1600" b="1" dirty="0" err="1">
                <a:solidFill>
                  <a:srgbClr val="191B1F"/>
                </a:solidFill>
              </a:rPr>
              <a:t>down+up</a:t>
            </a:r>
            <a:r>
              <a:rPr lang="en-US" altLang="zh-CN" sz="1600" b="1" dirty="0">
                <a:solidFill>
                  <a:srgbClr val="191B1F"/>
                </a:solidFill>
              </a:rPr>
              <a:t> pro</a:t>
            </a:r>
            <a:r>
              <a:rPr lang="zh-CN" altLang="en-US" sz="1600" b="1" dirty="0">
                <a:solidFill>
                  <a:srgbClr val="191B1F"/>
                </a:solidFill>
              </a:rPr>
              <a:t>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args.q_lora_rank</a:t>
            </a:r>
            <a:endParaRPr lang="en-US" altLang="zh-CN" sz="11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args.q_lora_rank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args.qk_head_dim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KV down </a:t>
            </a:r>
            <a:r>
              <a:rPr lang="en-US" altLang="zh-CN" sz="1600" b="1" dirty="0" err="1">
                <a:solidFill>
                  <a:srgbClr val="191B1F"/>
                </a:solidFill>
              </a:rPr>
              <a:t>proj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(</a:t>
            </a:r>
            <a:r>
              <a:rPr lang="en-US" altLang="zh-CN" sz="1100" dirty="0" err="1">
                <a:solidFill>
                  <a:srgbClr val="191B1F"/>
                </a:solidFill>
              </a:rPr>
              <a:t>args.kv_lora_rank</a:t>
            </a:r>
            <a:r>
              <a:rPr lang="en-US" altLang="zh-CN" sz="1100" dirty="0">
                <a:solidFill>
                  <a:srgbClr val="191B1F"/>
                </a:solidFill>
              </a:rPr>
              <a:t> + </a:t>
            </a:r>
            <a:r>
              <a:rPr lang="en-US" altLang="zh-CN" sz="1100" dirty="0" err="1">
                <a:solidFill>
                  <a:srgbClr val="191B1F"/>
                </a:solidFill>
              </a:rPr>
              <a:t>args.qk_rope_head_dim</a:t>
            </a:r>
            <a:r>
              <a:rPr lang="en-US" altLang="zh-CN" sz="1100" dirty="0">
                <a:solidFill>
                  <a:srgbClr val="191B1F"/>
                </a:solidFill>
              </a:rPr>
              <a:t>)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KV up </a:t>
            </a:r>
            <a:r>
              <a:rPr lang="en-US" altLang="zh-CN" sz="1600" b="1" dirty="0" err="1">
                <a:solidFill>
                  <a:srgbClr val="191B1F"/>
                </a:solidFill>
              </a:rPr>
              <a:t>proj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args.kv_lora_rank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(</a:t>
            </a:r>
            <a:r>
              <a:rPr lang="en-US" altLang="zh-CN" sz="1100" dirty="0" err="1">
                <a:solidFill>
                  <a:srgbClr val="191B1F"/>
                </a:solidFill>
              </a:rPr>
              <a:t>args.qk_nope_head_dim</a:t>
            </a:r>
            <a:r>
              <a:rPr lang="en-US" altLang="zh-CN" sz="1100" dirty="0">
                <a:solidFill>
                  <a:srgbClr val="191B1F"/>
                </a:solidFill>
              </a:rPr>
              <a:t> +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)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 latinLnBrk="1"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score (Q x K^T)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r>
              <a:rPr lang="en-US" altLang="zh-CN" sz="1600" b="1" dirty="0">
                <a:solidFill>
                  <a:srgbClr val="191B1F"/>
                </a:solidFill>
              </a:rPr>
              <a:t> 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args.qk_head_dim</a:t>
            </a:r>
            <a:r>
              <a:rPr lang="en-US" altLang="zh-CN" sz="1100" dirty="0">
                <a:solidFill>
                  <a:srgbClr val="191B1F"/>
                </a:solidFill>
              </a:rPr>
              <a:t> / 2</a:t>
            </a:r>
          </a:p>
        </p:txBody>
      </p:sp>
      <p:sp>
        <p:nvSpPr>
          <p:cNvPr id="15" name="内容占位符 13">
            <a:extLst>
              <a:ext uri="{FF2B5EF4-FFF2-40B4-BE49-F238E27FC236}">
                <a16:creationId xmlns:a16="http://schemas.microsoft.com/office/drawing/2014/main" id="{135B8F31-561A-4EC6-DDF3-74B116FC5E26}"/>
              </a:ext>
            </a:extLst>
          </p:cNvPr>
          <p:cNvSpPr txBox="1">
            <a:spLocks/>
          </p:cNvSpPr>
          <p:nvPr/>
        </p:nvSpPr>
        <p:spPr>
          <a:xfrm>
            <a:off x="6098381" y="1246909"/>
            <a:ext cx="5448392" cy="4907311"/>
          </a:xfrm>
          <a:prstGeom prst="rect">
            <a:avLst/>
          </a:prstGeom>
          <a:noFill/>
        </p:spPr>
        <p:txBody>
          <a:bodyPr numCol="1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score x V</a:t>
            </a:r>
            <a:r>
              <a:rPr lang="en-US" sz="1600" b="1" dirty="0">
                <a:solidFill>
                  <a:srgbClr val="191B1F"/>
                </a:solidFill>
              </a:rPr>
              <a:t>，</a:t>
            </a:r>
            <a:r>
              <a:rPr lang="zh-CN" altLang="en-US" sz="1600" b="1" dirty="0">
                <a:solidFill>
                  <a:srgbClr val="191B1F"/>
                </a:solidFill>
              </a:rPr>
              <a:t>由于是 </a:t>
            </a:r>
            <a:r>
              <a:rPr lang="en-US" altLang="zh-CN" sz="1600" b="1" dirty="0">
                <a:solidFill>
                  <a:srgbClr val="191B1F"/>
                </a:solidFill>
              </a:rPr>
              <a:t>causal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要除以 </a:t>
            </a:r>
            <a:r>
              <a:rPr lang="en-US" altLang="zh-CN" sz="1600" b="1" dirty="0">
                <a:solidFill>
                  <a:srgbClr val="191B1F"/>
                </a:solidFill>
              </a:rPr>
              <a:t>2</a:t>
            </a:r>
            <a:r>
              <a:rPr lang="zh-CN" altLang="en-US" sz="1600" b="1" dirty="0">
                <a:solidFill>
                  <a:srgbClr val="191B1F"/>
                </a:solidFill>
              </a:rPr>
              <a:t> ：</a:t>
            </a:r>
            <a:endParaRPr lang="zh-CN" altLang="en-US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 / 2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Wo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args.n_heads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args.v_head_dim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MoE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args.moe_inter_dim</a:t>
            </a:r>
            <a:r>
              <a:rPr lang="en-US" altLang="zh-CN" sz="1100" dirty="0">
                <a:solidFill>
                  <a:srgbClr val="191B1F"/>
                </a:solidFill>
              </a:rPr>
              <a:t> * 3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args.moe_inter_dim</a:t>
            </a:r>
            <a:r>
              <a:rPr lang="en-US" altLang="zh-CN" sz="1100" dirty="0">
                <a:solidFill>
                  <a:srgbClr val="191B1F"/>
                </a:solidFill>
              </a:rPr>
              <a:t> #</a:t>
            </a:r>
            <a:r>
              <a:rPr lang="en-US" altLang="zh-CN" sz="1100" dirty="0" err="1">
                <a:solidFill>
                  <a:srgbClr val="191B1F"/>
                </a:solidFill>
              </a:rPr>
              <a:t>matmul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MLP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args.inter_dim</a:t>
            </a:r>
            <a:r>
              <a:rPr lang="en-US" altLang="zh-CN" sz="1100" dirty="0">
                <a:solidFill>
                  <a:srgbClr val="191B1F"/>
                </a:solidFill>
              </a:rPr>
              <a:t> * 3</a:t>
            </a: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+=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args.inter_dim</a:t>
            </a:r>
            <a:r>
              <a:rPr lang="en-US" altLang="zh-CN" sz="1100" dirty="0">
                <a:solidFill>
                  <a:srgbClr val="191B1F"/>
                </a:solidFill>
              </a:rPr>
              <a:t> #</a:t>
            </a:r>
            <a:r>
              <a:rPr lang="en-US" altLang="zh-CN" sz="1100" dirty="0" err="1">
                <a:solidFill>
                  <a:srgbClr val="191B1F"/>
                </a:solidFill>
              </a:rPr>
              <a:t>matmul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rgbClr val="191B1F"/>
                </a:solidFill>
              </a:rPr>
              <a:t>embedding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FLOPS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 bs * </a:t>
            </a:r>
            <a:r>
              <a:rPr lang="en-US" altLang="zh-CN" sz="1100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endParaRPr lang="en-US" altLang="zh-CN" sz="1100" b="1" dirty="0">
              <a:solidFill>
                <a:srgbClr val="191B1F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b="1" dirty="0" err="1">
                <a:solidFill>
                  <a:srgbClr val="191B1F"/>
                </a:solidFill>
              </a:rPr>
              <a:t>lm</a:t>
            </a:r>
            <a:r>
              <a:rPr lang="en-US" altLang="zh-CN" sz="1600" b="1" dirty="0">
                <a:solidFill>
                  <a:srgbClr val="191B1F"/>
                </a:solidFill>
              </a:rPr>
              <a:t> head</a:t>
            </a:r>
            <a:r>
              <a:rPr lang="en-US" sz="1600" b="1" dirty="0">
                <a:solidFill>
                  <a:srgbClr val="191B1F"/>
                </a:solidFill>
              </a:rPr>
              <a:t> </a:t>
            </a:r>
            <a:r>
              <a:rPr lang="zh-CN" altLang="en-US" sz="1600" b="1" dirty="0">
                <a:solidFill>
                  <a:srgbClr val="191B1F"/>
                </a:solidFill>
              </a:rPr>
              <a:t>的 </a:t>
            </a:r>
            <a:r>
              <a:rPr lang="en-US" altLang="zh-CN" sz="1600" b="1" dirty="0">
                <a:solidFill>
                  <a:srgbClr val="191B1F"/>
                </a:solidFill>
              </a:rPr>
              <a:t>forward FLOPS</a:t>
            </a:r>
            <a:r>
              <a:rPr lang="en-US" sz="1600" b="1" dirty="0">
                <a:solidFill>
                  <a:srgbClr val="191B1F"/>
                </a:solidFill>
              </a:rPr>
              <a:t> ：</a:t>
            </a:r>
            <a:endParaRPr lang="en-US" altLang="zh-CN" sz="1600" b="1" dirty="0">
              <a:solidFill>
                <a:srgbClr val="191B1F"/>
              </a:solidFill>
            </a:endParaRPr>
          </a:p>
          <a:p>
            <a:pPr marL="40844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91B1F"/>
                </a:solidFill>
              </a:rPr>
              <a:t>flops = 2 * </a:t>
            </a:r>
            <a:r>
              <a:rPr lang="en-US" altLang="zh-CN" sz="1100" i="1" dirty="0">
                <a:solidFill>
                  <a:srgbClr val="191B1F"/>
                </a:solidFill>
              </a:rPr>
              <a:t>bs</a:t>
            </a:r>
            <a:r>
              <a:rPr lang="en-US" altLang="zh-CN" sz="1100" dirty="0">
                <a:solidFill>
                  <a:srgbClr val="191B1F"/>
                </a:solidFill>
              </a:rPr>
              <a:t> * </a:t>
            </a:r>
            <a:r>
              <a:rPr lang="en-US" altLang="zh-CN" sz="1100" i="1" dirty="0" err="1">
                <a:solidFill>
                  <a:srgbClr val="191B1F"/>
                </a:solidFill>
              </a:rPr>
              <a:t>seq_len</a:t>
            </a:r>
            <a:r>
              <a:rPr lang="en-US" altLang="zh-CN" sz="1100" dirty="0">
                <a:solidFill>
                  <a:srgbClr val="191B1F"/>
                </a:solidFill>
              </a:rPr>
              <a:t> * </a:t>
            </a:r>
            <a:r>
              <a:rPr lang="en-US" altLang="zh-CN" sz="1100" dirty="0" err="1">
                <a:solidFill>
                  <a:srgbClr val="191B1F"/>
                </a:solidFill>
              </a:rPr>
              <a:t>args.dim</a:t>
            </a:r>
            <a:r>
              <a:rPr lang="en-US" altLang="zh-CN" sz="1100" dirty="0">
                <a:solidFill>
                  <a:srgbClr val="191B1F"/>
                </a:solidFill>
              </a:rPr>
              <a:t> * </a:t>
            </a:r>
            <a:r>
              <a:rPr lang="en-US" altLang="zh-CN" sz="1100" dirty="0" err="1">
                <a:solidFill>
                  <a:srgbClr val="191B1F"/>
                </a:solidFill>
              </a:rPr>
              <a:t>args.vocab_size</a:t>
            </a:r>
            <a:endParaRPr lang="en-US" altLang="zh-CN" sz="1100" dirty="0">
              <a:solidFill>
                <a:srgbClr val="191B1F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D2ADF2-43ED-51BB-29D4-67F718AF4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44" y="2863464"/>
            <a:ext cx="7772400" cy="1674199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9963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56EFCE-BB21-D10C-C71E-9F216CBF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MFU</a:t>
            </a:r>
            <a:r>
              <a:rPr lang="zh-CN" altLang="en-US" dirty="0"/>
              <a:t> 计算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CA35822B-F1A2-6F39-706A-3D614F1CF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V3</a:t>
            </a:r>
            <a:r>
              <a:rPr lang="zh-CN" altLang="en-US" dirty="0"/>
              <a:t>总共有 </a:t>
            </a:r>
            <a:r>
              <a:rPr lang="en-US" altLang="zh-CN" dirty="0"/>
              <a:t>61</a:t>
            </a:r>
            <a:r>
              <a:rPr lang="zh-CN" altLang="en-US" dirty="0"/>
              <a:t> 层，前 </a:t>
            </a:r>
            <a:r>
              <a:rPr lang="en-US" altLang="zh-CN" dirty="0"/>
              <a:t>3</a:t>
            </a:r>
            <a:r>
              <a:rPr lang="zh-CN" altLang="en-US" dirty="0"/>
              <a:t> 层用 </a:t>
            </a:r>
            <a:r>
              <a:rPr lang="en-US" altLang="zh-CN" dirty="0"/>
              <a:t>MLP</a:t>
            </a:r>
            <a:r>
              <a:rPr lang="zh-CN" altLang="en-US" dirty="0"/>
              <a:t>，后 </a:t>
            </a:r>
            <a:r>
              <a:rPr lang="en-US" altLang="zh-CN" dirty="0"/>
              <a:t>58</a:t>
            </a:r>
            <a:r>
              <a:rPr lang="zh-CN" altLang="en-US" dirty="0"/>
              <a:t> 层用</a:t>
            </a:r>
            <a:r>
              <a:rPr lang="en-US" altLang="zh-CN" dirty="0"/>
              <a:t>MoE</a:t>
            </a:r>
            <a:r>
              <a:rPr lang="zh-CN" altLang="en-US" dirty="0"/>
              <a:t> 来计算，另外每个 </a:t>
            </a:r>
            <a:r>
              <a:rPr lang="en-US" altLang="zh-CN" dirty="0"/>
              <a:t>token</a:t>
            </a:r>
            <a:r>
              <a:rPr lang="zh-CN" altLang="en-US" dirty="0"/>
              <a:t> 激活 </a:t>
            </a:r>
            <a:r>
              <a:rPr lang="en-US" altLang="zh-CN" dirty="0"/>
              <a:t>9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个 </a:t>
            </a:r>
            <a:r>
              <a:rPr lang="en-US" altLang="zh-CN" dirty="0"/>
              <a:t>router</a:t>
            </a:r>
            <a:r>
              <a:rPr lang="zh-CN" altLang="en-US" dirty="0"/>
              <a:t>）</a:t>
            </a:r>
            <a:r>
              <a:rPr lang="en-US" altLang="zh-CN" dirty="0"/>
              <a:t>MoE Expert</a:t>
            </a:r>
            <a:r>
              <a:rPr lang="zh-CN" altLang="en-US" dirty="0"/>
              <a:t>，</a:t>
            </a:r>
            <a:r>
              <a:rPr lang="en-US" altLang="zh-CN" dirty="0"/>
              <a:t>context length</a:t>
            </a:r>
            <a:r>
              <a:rPr lang="zh-CN" altLang="en-US" dirty="0"/>
              <a:t>按照</a:t>
            </a:r>
            <a:r>
              <a:rPr lang="en-US" altLang="zh-CN" dirty="0"/>
              <a:t>4K</a:t>
            </a:r>
            <a:r>
              <a:rPr lang="zh-CN" altLang="en-US" dirty="0"/>
              <a:t>估算，</a:t>
            </a:r>
            <a:r>
              <a:rPr lang="en-US" altLang="zh-CN" dirty="0"/>
              <a:t>H100_peak_bf16_flops</a:t>
            </a:r>
            <a:r>
              <a:rPr lang="zh-CN" altLang="en-US" dirty="0"/>
              <a:t> 按照 </a:t>
            </a:r>
            <a:r>
              <a:rPr lang="en-US" altLang="zh-CN" dirty="0"/>
              <a:t>989.5 </a:t>
            </a:r>
            <a:r>
              <a:rPr lang="en-US" altLang="zh-CN" dirty="0" err="1"/>
              <a:t>Tflops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5ACAD2-7B89-E981-E8C8-E433BF5B7B19}"/>
                  </a:ext>
                </a:extLst>
              </p:cNvPr>
              <p:cNvSpPr txBox="1"/>
              <p:nvPr/>
            </p:nvSpPr>
            <p:spPr>
              <a:xfrm>
                <a:off x="992588" y="3004838"/>
                <a:ext cx="1022587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𝑔𝑝𝑢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h𝑜𝑢𝑟𝑠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=2.664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3600/1024</m:t>
                      </m:r>
                    </m:oMath>
                  </m:oMathPara>
                </a14:m>
                <a:endParaRPr lang="en-US" altLang="zh-CN" sz="2000" dirty="0"/>
              </a:p>
              <a:p>
                <a:pPr latinLnBrk="1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𝑀𝐹𝑈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_1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𝑡𝑜𝑘𝑒𝑛𝑠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14.8/(</m:t>
                      </m:r>
                      <m:r>
                        <a:rPr lang="en-US" altLang="zh-CN" sz="2000" i="1" dirty="0" err="1">
                          <a:latin typeface="Cambria Math" panose="02040503050406030204" pitchFamily="18" charset="0"/>
                        </a:rPr>
                        <m:t>𝑔𝑝𝑢</m:t>
                      </m:r>
                      <m:r>
                        <a:rPr lang="en-US" altLang="zh-CN" sz="2000" i="1" dirty="0" err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err="1">
                          <a:latin typeface="Cambria Math" panose="02040503050406030204" pitchFamily="18" charset="0"/>
                        </a:rPr>
                        <m:t>h𝑜𝑢𝑟𝑠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100_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𝑝𝑒𝑎𝑘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16_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37.2%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D5ACAD2-7B89-E981-E8C8-E433BF5B7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88" y="3004838"/>
                <a:ext cx="10225874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29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02DE65-F828-BD9A-A10A-47BD9893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MFU</a:t>
            </a:r>
            <a:r>
              <a:rPr lang="zh-CN" altLang="en-US" dirty="0"/>
              <a:t> 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5F95B73-8E22-AC54-50ED-11028CB0EA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atinLnBrk="1">
              <a:lnSpc>
                <a:spcPct val="120000"/>
              </a:lnSpc>
            </a:pPr>
            <a:r>
              <a:rPr lang="en-US" altLang="zh-CN" dirty="0"/>
              <a:t>6ND+attn</a:t>
            </a:r>
            <a:r>
              <a:rPr lang="zh-CN" altLang="en-US" dirty="0"/>
              <a:t>估算法，按照计算 </a:t>
            </a:r>
            <a:r>
              <a:rPr lang="en-US" altLang="zh-CN" dirty="0" err="1"/>
              <a:t>attn_flosp</a:t>
            </a:r>
            <a:r>
              <a:rPr lang="zh-CN" altLang="en-US" dirty="0"/>
              <a:t>：</a:t>
            </a:r>
          </a:p>
          <a:p>
            <a:endParaRPr lang="en-US" altLang="zh-CN" dirty="0"/>
          </a:p>
          <a:p>
            <a:endParaRPr lang="en-US" altLang="zh-CN" dirty="0"/>
          </a:p>
          <a:p>
            <a:pPr latinLnBrk="1">
              <a:lnSpc>
                <a:spcPct val="120000"/>
              </a:lnSpc>
            </a:pPr>
            <a:r>
              <a:rPr lang="en-US" altLang="zh-CN" dirty="0"/>
              <a:t>8ND+attn</a:t>
            </a:r>
            <a:r>
              <a:rPr lang="zh-CN" altLang="en-US" dirty="0"/>
              <a:t>估算法，按照计算 </a:t>
            </a:r>
            <a:r>
              <a:rPr lang="en-US" altLang="zh-CN" dirty="0" err="1"/>
              <a:t>attn_flosp</a:t>
            </a:r>
            <a:r>
              <a:rPr lang="zh-CN" altLang="en-US" dirty="0"/>
              <a:t>：</a:t>
            </a:r>
          </a:p>
          <a:p>
            <a:endParaRPr lang="zh-CN" altLang="en-US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5E2F3C-5096-30B2-9E56-9E766C355257}"/>
                  </a:ext>
                </a:extLst>
              </p:cNvPr>
              <p:cNvSpPr txBox="1"/>
              <p:nvPr/>
            </p:nvSpPr>
            <p:spPr>
              <a:xfrm>
                <a:off x="637615" y="1938937"/>
                <a:ext cx="109494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𝑀𝐹𝑈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 = (37×6+3×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𝑎𝑡𝑡𝑛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61)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14.8/(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𝑔𝑝𝑢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h𝑜𝑢𝑟𝑠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100_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𝑝𝑒𝑎𝑘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16_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)=34%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15E2F3C-5096-30B2-9E56-9E766C355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5" y="1938937"/>
                <a:ext cx="10949493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083C421-CBC3-32D5-80EB-1C1E69030A15}"/>
                  </a:ext>
                </a:extLst>
              </p:cNvPr>
              <p:cNvSpPr txBox="1"/>
              <p:nvPr/>
            </p:nvSpPr>
            <p:spPr>
              <a:xfrm>
                <a:off x="623635" y="3429000"/>
                <a:ext cx="109355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𝑀𝐹𝑈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𝑟𝑒𝑓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 = (37×8+3×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𝑎𝑡𝑡𝑛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61)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14.8/(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𝑔𝑝𝑢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err="1" smtClean="0">
                          <a:latin typeface="Cambria Math" panose="02040503050406030204" pitchFamily="18" charset="0"/>
                        </a:rPr>
                        <m:t>h𝑜𝑢𝑟𝑠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100_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𝑝𝑒𝑎𝑘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16_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𝑓𝑙𝑜𝑝𝑠</m:t>
                      </m:r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)=43%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083C421-CBC3-32D5-80EB-1C1E6903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3429000"/>
                <a:ext cx="10935513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60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 为什么要分析</a:t>
            </a:r>
            <a:r>
              <a:rPr lang="en-US" altLang="zh-CN" dirty="0"/>
              <a:t> DeepSeek</a:t>
            </a:r>
            <a:r>
              <a:rPr lang="zh-CN" altLang="en-US" dirty="0"/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3495A49-B243-1B94-F2B6-11E491F900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对大模型架构有深远影响</a:t>
            </a:r>
            <a:endParaRPr lang="en-US" altLang="zh-CN" dirty="0"/>
          </a:p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对</a:t>
            </a:r>
            <a:r>
              <a:rPr lang="en-US" altLang="zh-CN" dirty="0"/>
              <a:t> AI</a:t>
            </a:r>
            <a:r>
              <a:rPr lang="zh-CN" altLang="en-US" dirty="0"/>
              <a:t> </a:t>
            </a:r>
            <a:r>
              <a:rPr lang="en-US" altLang="zh-CN" dirty="0"/>
              <a:t>Infra</a:t>
            </a:r>
            <a:r>
              <a:rPr lang="zh-CN" altLang="en-US" dirty="0"/>
              <a:t> 层发展有很大启发</a:t>
            </a:r>
            <a:endParaRPr lang="en-US" altLang="zh-CN" dirty="0"/>
          </a:p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对</a:t>
            </a:r>
            <a:r>
              <a:rPr lang="en-US" altLang="zh-CN" dirty="0"/>
              <a:t> NV </a:t>
            </a:r>
            <a:r>
              <a:rPr lang="zh-CN" altLang="en-US" dirty="0"/>
              <a:t>类的计算产业带来新的革命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2926303"/>
            <a:ext cx="5220310" cy="358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5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C4CD30-910F-19E6-2FD1-16D7440B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MFU</a:t>
            </a:r>
            <a:r>
              <a:rPr lang="zh-CN" altLang="en-US" dirty="0"/>
              <a:t> 计算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0C2FD7D-6780-1A51-5BC1-15E9F899E4AB}"/>
              </a:ext>
            </a:extLst>
          </p:cNvPr>
          <p:cNvGraphicFramePr>
            <a:graphicFrameLocks noGrp="1"/>
          </p:cNvGraphicFramePr>
          <p:nvPr/>
        </p:nvGraphicFramePr>
        <p:xfrm>
          <a:off x="609655" y="1314099"/>
          <a:ext cx="10977452" cy="2114901"/>
        </p:xfrm>
        <a:graphic>
          <a:graphicData uri="http://schemas.openxmlformats.org/drawingml/2006/table">
            <a:tbl>
              <a:tblPr/>
              <a:tblGrid>
                <a:gridCol w="904712">
                  <a:extLst>
                    <a:ext uri="{9D8B030D-6E8A-4147-A177-3AD203B41FA5}">
                      <a16:colId xmlns:a16="http://schemas.microsoft.com/office/drawing/2014/main" val="3819468987"/>
                    </a:ext>
                  </a:extLst>
                </a:gridCol>
                <a:gridCol w="904712">
                  <a:extLst>
                    <a:ext uri="{9D8B030D-6E8A-4147-A177-3AD203B41FA5}">
                      <a16:colId xmlns:a16="http://schemas.microsoft.com/office/drawing/2014/main" val="4002890490"/>
                    </a:ext>
                  </a:extLst>
                </a:gridCol>
                <a:gridCol w="954975">
                  <a:extLst>
                    <a:ext uri="{9D8B030D-6E8A-4147-A177-3AD203B41FA5}">
                      <a16:colId xmlns:a16="http://schemas.microsoft.com/office/drawing/2014/main" val="612208979"/>
                    </a:ext>
                  </a:extLst>
                </a:gridCol>
                <a:gridCol w="1437108">
                  <a:extLst>
                    <a:ext uri="{9D8B030D-6E8A-4147-A177-3AD203B41FA5}">
                      <a16:colId xmlns:a16="http://schemas.microsoft.com/office/drawing/2014/main" val="1372754404"/>
                    </a:ext>
                  </a:extLst>
                </a:gridCol>
                <a:gridCol w="1246291">
                  <a:extLst>
                    <a:ext uri="{9D8B030D-6E8A-4147-A177-3AD203B41FA5}">
                      <a16:colId xmlns:a16="http://schemas.microsoft.com/office/drawing/2014/main" val="2774054890"/>
                    </a:ext>
                  </a:extLst>
                </a:gridCol>
                <a:gridCol w="868429">
                  <a:extLst>
                    <a:ext uri="{9D8B030D-6E8A-4147-A177-3AD203B41FA5}">
                      <a16:colId xmlns:a16="http://schemas.microsoft.com/office/drawing/2014/main" val="803289788"/>
                    </a:ext>
                  </a:extLst>
                </a:gridCol>
                <a:gridCol w="1023531">
                  <a:extLst>
                    <a:ext uri="{9D8B030D-6E8A-4147-A177-3AD203B41FA5}">
                      <a16:colId xmlns:a16="http://schemas.microsoft.com/office/drawing/2014/main" val="1178739404"/>
                    </a:ext>
                  </a:extLst>
                </a:gridCol>
                <a:gridCol w="1486538">
                  <a:extLst>
                    <a:ext uri="{9D8B030D-6E8A-4147-A177-3AD203B41FA5}">
                      <a16:colId xmlns:a16="http://schemas.microsoft.com/office/drawing/2014/main" val="2522735078"/>
                    </a:ext>
                  </a:extLst>
                </a:gridCol>
                <a:gridCol w="1456510">
                  <a:extLst>
                    <a:ext uri="{9D8B030D-6E8A-4147-A177-3AD203B41FA5}">
                      <a16:colId xmlns:a16="http://schemas.microsoft.com/office/drawing/2014/main" val="3257396950"/>
                    </a:ext>
                  </a:extLst>
                </a:gridCol>
                <a:gridCol w="694646">
                  <a:extLst>
                    <a:ext uri="{9D8B030D-6E8A-4147-A177-3AD203B41FA5}">
                      <a16:colId xmlns:a16="http://schemas.microsoft.com/office/drawing/2014/main" val="3267095735"/>
                    </a:ext>
                  </a:extLst>
                </a:gridCol>
              </a:tblGrid>
              <a:tr h="7049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模型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Tflops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Hour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总算力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模型大小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激活量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数据量（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计算量（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ND）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算力利用率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微软雅黑" panose="020B0503020204020204" pitchFamily="34" charset="-122"/>
                        </a:rPr>
                        <a:t>MFU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69795" marR="69795" marT="34898" marB="348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372823"/>
                  </a:ext>
                </a:extLst>
              </a:tr>
              <a:tr h="704967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H800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2800000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9.96912E+12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671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14.8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3.2856E+12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E03E2D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32.96%</a:t>
                      </a:r>
                      <a:endParaRPr lang="zh-CN" altLang="en-US" sz="1400" b="1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85959"/>
                  </a:ext>
                </a:extLst>
              </a:tr>
              <a:tr h="704967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LLama3 405B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30800000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1.0966E+14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15.6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3.7908E+13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E03E2D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34.57%</a:t>
                      </a:r>
                      <a:endParaRPr lang="zh-CN" altLang="en-US" sz="1400" b="1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135030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97C3D26-F6B4-0ADC-54C1-DADDE633BC8F}"/>
              </a:ext>
            </a:extLst>
          </p:cNvPr>
          <p:cNvGraphicFramePr>
            <a:graphicFrameLocks noGrp="1"/>
          </p:cNvGraphicFramePr>
          <p:nvPr/>
        </p:nvGraphicFramePr>
        <p:xfrm>
          <a:off x="609653" y="3740924"/>
          <a:ext cx="10977454" cy="2594287"/>
        </p:xfrm>
        <a:graphic>
          <a:graphicData uri="http://schemas.openxmlformats.org/drawingml/2006/table">
            <a:tbl>
              <a:tblPr/>
              <a:tblGrid>
                <a:gridCol w="943776">
                  <a:extLst>
                    <a:ext uri="{9D8B030D-6E8A-4147-A177-3AD203B41FA5}">
                      <a16:colId xmlns:a16="http://schemas.microsoft.com/office/drawing/2014/main" val="637307981"/>
                    </a:ext>
                  </a:extLst>
                </a:gridCol>
                <a:gridCol w="887421">
                  <a:extLst>
                    <a:ext uri="{9D8B030D-6E8A-4147-A177-3AD203B41FA5}">
                      <a16:colId xmlns:a16="http://schemas.microsoft.com/office/drawing/2014/main" val="4278365128"/>
                    </a:ext>
                  </a:extLst>
                </a:gridCol>
                <a:gridCol w="917002">
                  <a:extLst>
                    <a:ext uri="{9D8B030D-6E8A-4147-A177-3AD203B41FA5}">
                      <a16:colId xmlns:a16="http://schemas.microsoft.com/office/drawing/2014/main" val="1789719489"/>
                    </a:ext>
                  </a:extLst>
                </a:gridCol>
                <a:gridCol w="1464247">
                  <a:extLst>
                    <a:ext uri="{9D8B030D-6E8A-4147-A177-3AD203B41FA5}">
                      <a16:colId xmlns:a16="http://schemas.microsoft.com/office/drawing/2014/main" val="2373758550"/>
                    </a:ext>
                  </a:extLst>
                </a:gridCol>
                <a:gridCol w="1242390">
                  <a:extLst>
                    <a:ext uri="{9D8B030D-6E8A-4147-A177-3AD203B41FA5}">
                      <a16:colId xmlns:a16="http://schemas.microsoft.com/office/drawing/2014/main" val="447183000"/>
                    </a:ext>
                  </a:extLst>
                </a:gridCol>
                <a:gridCol w="902214">
                  <a:extLst>
                    <a:ext uri="{9D8B030D-6E8A-4147-A177-3AD203B41FA5}">
                      <a16:colId xmlns:a16="http://schemas.microsoft.com/office/drawing/2014/main" val="3916691933"/>
                    </a:ext>
                  </a:extLst>
                </a:gridCol>
                <a:gridCol w="1035326">
                  <a:extLst>
                    <a:ext uri="{9D8B030D-6E8A-4147-A177-3AD203B41FA5}">
                      <a16:colId xmlns:a16="http://schemas.microsoft.com/office/drawing/2014/main" val="2497846526"/>
                    </a:ext>
                  </a:extLst>
                </a:gridCol>
                <a:gridCol w="1493830">
                  <a:extLst>
                    <a:ext uri="{9D8B030D-6E8A-4147-A177-3AD203B41FA5}">
                      <a16:colId xmlns:a16="http://schemas.microsoft.com/office/drawing/2014/main" val="2139489100"/>
                    </a:ext>
                  </a:extLst>
                </a:gridCol>
                <a:gridCol w="1375504">
                  <a:extLst>
                    <a:ext uri="{9D8B030D-6E8A-4147-A177-3AD203B41FA5}">
                      <a16:colId xmlns:a16="http://schemas.microsoft.com/office/drawing/2014/main" val="1283815358"/>
                    </a:ext>
                  </a:extLst>
                </a:gridCol>
                <a:gridCol w="715744">
                  <a:extLst>
                    <a:ext uri="{9D8B030D-6E8A-4147-A177-3AD203B41FA5}">
                      <a16:colId xmlns:a16="http://schemas.microsoft.com/office/drawing/2014/main" val="2921561404"/>
                    </a:ext>
                  </a:extLst>
                </a:gridCol>
              </a:tblGrid>
              <a:tr h="7049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Tflops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Hour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总算力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模型大小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激活量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数据量（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T）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计算量（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8ND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）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算力利用率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  <a:latin typeface="Lexend" pitchFamily="2" charset="0"/>
                          <a:ea typeface="微软雅黑" panose="020B0503020204020204" pitchFamily="34" charset="-122"/>
                        </a:rPr>
                        <a:t>MFU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606722"/>
                  </a:ext>
                </a:extLst>
              </a:tr>
              <a:tr h="9446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deepseekV3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H800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2800000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9.96912E+12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671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14.8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4.3808E+12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rgbClr val="E03E2D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43.94%</a:t>
                      </a:r>
                      <a:endParaRPr lang="zh-CN" altLang="en-US" sz="140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999393"/>
                  </a:ext>
                </a:extLst>
              </a:tr>
              <a:tr h="94466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LLama3 405B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H100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989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30800000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1.0966E+14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15.6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5.0544E+13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E03E2D"/>
                          </a:solidFill>
                          <a:effectLst/>
                          <a:latin typeface="Lexend" pitchFamily="2" charset="0"/>
                          <a:ea typeface="微软雅黑" panose="020B0503020204020204" pitchFamily="34" charset="-122"/>
                        </a:rPr>
                        <a:t>46.09%</a:t>
                      </a:r>
                      <a:endParaRPr lang="zh-CN" altLang="en-US" sz="1400" dirty="0">
                        <a:effectLst/>
                        <a:latin typeface="Lexend" pitchFamily="2" charset="0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34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76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3D1400-4A59-153D-CF78-BE9ECDF2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单机推理走向百卡集群推理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109" name="图形 108">
            <a:extLst>
              <a:ext uri="{FF2B5EF4-FFF2-40B4-BE49-F238E27FC236}">
                <a16:creationId xmlns:a16="http://schemas.microsoft.com/office/drawing/2014/main" id="{F703690B-A110-F288-286D-4927E8D6E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6424" y="1291943"/>
            <a:ext cx="8988735" cy="2384566"/>
          </a:xfrm>
          <a:prstGeom prst="rect">
            <a:avLst/>
          </a:prstGeom>
        </p:spPr>
      </p:pic>
      <p:pic>
        <p:nvPicPr>
          <p:cNvPr id="159" name="图形 158">
            <a:extLst>
              <a:ext uri="{FF2B5EF4-FFF2-40B4-BE49-F238E27FC236}">
                <a16:creationId xmlns:a16="http://schemas.microsoft.com/office/drawing/2014/main" id="{2C8FE6A5-88D3-2BFE-98DF-44F83C86D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6424" y="3947139"/>
            <a:ext cx="8988735" cy="2367524"/>
          </a:xfrm>
          <a:prstGeom prst="rect">
            <a:avLst/>
          </a:prstGeom>
        </p:spPr>
      </p:pic>
      <p:sp>
        <p:nvSpPr>
          <p:cNvPr id="161" name="文本框 160">
            <a:extLst>
              <a:ext uri="{FF2B5EF4-FFF2-40B4-BE49-F238E27FC236}">
                <a16:creationId xmlns:a16="http://schemas.microsoft.com/office/drawing/2014/main" id="{91AF0CCE-0F1A-CE66-363A-13BA7F6C53DB}"/>
              </a:ext>
            </a:extLst>
          </p:cNvPr>
          <p:cNvSpPr txBox="1"/>
          <p:nvPr/>
        </p:nvSpPr>
        <p:spPr>
          <a:xfrm>
            <a:off x="623635" y="2023937"/>
            <a:ext cx="1944904" cy="961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Prefill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：</a:t>
            </a:r>
            <a:endParaRPr lang="en-US" altLang="zh-CN" sz="2000" b="1" kern="0" dirty="0">
              <a:solidFill>
                <a:srgbClr val="C00000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4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机</a:t>
            </a: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32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卡</a:t>
            </a:r>
            <a:endParaRPr lang="en-US" altLang="zh-CN" sz="2000" b="1" kern="0" dirty="0">
              <a:solidFill>
                <a:srgbClr val="C00000"/>
              </a:solidFill>
              <a:latin typeface="Lexend" pitchFamily="2" charset="0"/>
              <a:ea typeface="Microsoft YaHei" panose="020B0503020204020204" pitchFamily="34" charset="-122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C6EF5FB0-C587-5D30-6711-BD4234EBAA73}"/>
              </a:ext>
            </a:extLst>
          </p:cNvPr>
          <p:cNvSpPr txBox="1"/>
          <p:nvPr/>
        </p:nvSpPr>
        <p:spPr>
          <a:xfrm>
            <a:off x="623635" y="4635553"/>
            <a:ext cx="1944904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Decoding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：</a:t>
            </a:r>
            <a:endParaRPr lang="en-US" altLang="zh-CN" sz="2000" b="1" kern="0" dirty="0">
              <a:solidFill>
                <a:srgbClr val="C00000"/>
              </a:solidFill>
              <a:latin typeface="Lexend" pitchFamily="2" charset="0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40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机</a:t>
            </a:r>
            <a:r>
              <a:rPr lang="en-US" altLang="zh-CN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320</a:t>
            </a:r>
            <a:r>
              <a:rPr lang="zh-CN" altLang="en-US" sz="20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卡</a:t>
            </a:r>
            <a:endParaRPr lang="en-US" altLang="zh-CN" sz="2000" b="1" kern="0" dirty="0">
              <a:solidFill>
                <a:srgbClr val="C00000"/>
              </a:solidFill>
              <a:latin typeface="Lexend" pitchFamily="2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1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3D1400-4A59-153D-CF78-BE9ECDF2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zh-CN" altLang="en-US" dirty="0"/>
              <a:t>单机推理走向百卡集群推理 </a:t>
            </a:r>
            <a:r>
              <a:rPr lang="en-US" altLang="zh-CN" dirty="0"/>
              <a:t>Prefill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  <a:r>
              <a:rPr lang="zh-CN" altLang="en-US" dirty="0"/>
              <a:t>机</a:t>
            </a:r>
            <a:r>
              <a:rPr lang="en-US" altLang="zh-CN" dirty="0"/>
              <a:t>32</a:t>
            </a:r>
            <a:r>
              <a:rPr lang="zh-CN" altLang="en-US" dirty="0"/>
              <a:t>卡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D43150-C925-5794-32F4-FEBD57368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sz="1800" b="1" dirty="0">
                <a:solidFill>
                  <a:srgbClr val="C00000"/>
                </a:solidFill>
              </a:rPr>
              <a:t>Attention</a:t>
            </a:r>
            <a:r>
              <a:rPr lang="zh-CN" altLang="en-US" sz="1800" b="1" dirty="0">
                <a:solidFill>
                  <a:srgbClr val="C00000"/>
                </a:solidFill>
              </a:rPr>
              <a:t>：</a:t>
            </a:r>
            <a:r>
              <a:rPr lang="zh-CN" altLang="en-US" sz="1800" dirty="0"/>
              <a:t>采用张量并行</a:t>
            </a:r>
            <a:r>
              <a:rPr lang="en-US" altLang="zh-CN" sz="1800" dirty="0"/>
              <a:t>TP4</a:t>
            </a:r>
            <a:r>
              <a:rPr lang="zh-CN" altLang="en-US" sz="1800" dirty="0"/>
              <a:t>配合序列并行</a:t>
            </a:r>
            <a:r>
              <a:rPr lang="en-US" altLang="zh-CN" sz="1800" dirty="0"/>
              <a:t>SP</a:t>
            </a:r>
            <a:r>
              <a:rPr lang="zh-CN" altLang="en-US" sz="1800" dirty="0"/>
              <a:t>，结合数据并行</a:t>
            </a:r>
            <a:r>
              <a:rPr lang="en-US" altLang="zh-CN" sz="1800" dirty="0"/>
              <a:t>DP8</a:t>
            </a:r>
          </a:p>
          <a:p>
            <a:r>
              <a:rPr lang="en-US" altLang="zh-CN" sz="1800" b="1" dirty="0">
                <a:solidFill>
                  <a:srgbClr val="C00000"/>
                </a:solidFill>
              </a:rPr>
              <a:t>MoE</a:t>
            </a:r>
            <a:r>
              <a:rPr lang="zh-CN" altLang="en-US" sz="1800" b="1" dirty="0">
                <a:solidFill>
                  <a:srgbClr val="C00000"/>
                </a:solidFill>
              </a:rPr>
              <a:t>：</a:t>
            </a:r>
            <a:r>
              <a:rPr lang="zh-CN" altLang="en-US" sz="1800" dirty="0"/>
              <a:t>采用专家并行</a:t>
            </a:r>
            <a:r>
              <a:rPr lang="en-US" altLang="zh-CN" sz="1800" dirty="0"/>
              <a:t>EP32</a:t>
            </a:r>
            <a:r>
              <a:rPr lang="zh-CN" altLang="en-US" sz="1800" dirty="0"/>
              <a:t>，确保每个专家能够处理足够规模的批量数据，提升计算效率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冗余专家：</a:t>
            </a:r>
            <a:r>
              <a:rPr lang="zh-CN" altLang="en-US" sz="1800" dirty="0"/>
              <a:t>识别高负载的专家进行复制和冗余部署，并定期调整，确保每个</a:t>
            </a:r>
            <a:r>
              <a:rPr lang="en-US" altLang="zh-CN" sz="1800" dirty="0"/>
              <a:t>GPU</a:t>
            </a:r>
            <a:r>
              <a:rPr lang="zh-CN" altLang="en-US" sz="1800" dirty="0"/>
              <a:t>处理</a:t>
            </a:r>
            <a:r>
              <a:rPr lang="en-US" altLang="zh-CN" sz="1800" dirty="0"/>
              <a:t>token</a:t>
            </a:r>
            <a:r>
              <a:rPr lang="zh-CN" altLang="en-US" sz="1800" dirty="0"/>
              <a:t>数相近</a:t>
            </a:r>
            <a:endParaRPr lang="en-US" altLang="zh-CN" sz="1800" dirty="0"/>
          </a:p>
          <a:p>
            <a:r>
              <a:rPr lang="zh-CN" altLang="en-US" sz="1800" b="1" dirty="0">
                <a:solidFill>
                  <a:srgbClr val="C00000"/>
                </a:solidFill>
              </a:rPr>
              <a:t>双批次并行：</a:t>
            </a:r>
            <a:r>
              <a:rPr lang="zh-CN" altLang="en-US" sz="1800" dirty="0"/>
              <a:t>将一个批次的</a:t>
            </a:r>
            <a:r>
              <a:rPr lang="en-US" altLang="zh-CN" sz="1800" dirty="0"/>
              <a:t>attention</a:t>
            </a:r>
            <a:r>
              <a:rPr lang="zh-CN" altLang="en-US" sz="1800" dirty="0"/>
              <a:t>、</a:t>
            </a:r>
            <a:r>
              <a:rPr lang="en-US" altLang="zh-CN" sz="1800" dirty="0"/>
              <a:t>MoE</a:t>
            </a:r>
            <a:r>
              <a:rPr lang="zh-CN" altLang="en-US" sz="1800" dirty="0"/>
              <a:t>计算和另一个批次的通信重叠，提升整体吞吐量</a:t>
            </a:r>
          </a:p>
        </p:txBody>
      </p:sp>
      <p:pic>
        <p:nvPicPr>
          <p:cNvPr id="109" name="图形 108">
            <a:extLst>
              <a:ext uri="{FF2B5EF4-FFF2-40B4-BE49-F238E27FC236}">
                <a16:creationId xmlns:a16="http://schemas.microsoft.com/office/drawing/2014/main" id="{F703690B-A110-F288-286D-4927E8D6E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084" y="3593354"/>
            <a:ext cx="10040593" cy="26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4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33D1400-4A59-153D-CF78-BE9ECDF2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单机推理走向百卡集群推理 </a:t>
            </a:r>
            <a:r>
              <a:rPr lang="en-US" altLang="zh-CN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Decoding</a:t>
            </a:r>
            <a:r>
              <a:rPr lang="zh-CN" altLang="en-US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：</a:t>
            </a:r>
            <a:r>
              <a:rPr lang="en-US" altLang="zh-CN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40</a:t>
            </a:r>
            <a:r>
              <a:rPr lang="zh-CN" altLang="en-US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机</a:t>
            </a:r>
            <a:r>
              <a:rPr lang="en-US" altLang="zh-CN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320</a:t>
            </a:r>
            <a:r>
              <a:rPr lang="zh-CN" altLang="en-US" sz="3200" b="1" kern="0" dirty="0">
                <a:solidFill>
                  <a:srgbClr val="C00000"/>
                </a:solidFill>
                <a:latin typeface="Lexend" pitchFamily="2" charset="0"/>
                <a:ea typeface="Microsoft YaHei" panose="020B0503020204020204" pitchFamily="34" charset="-122"/>
              </a:rPr>
              <a:t>卡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D43150-C925-5794-32F4-FEBD57368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rgbClr val="C00000"/>
                </a:solidFill>
              </a:rPr>
              <a:t>Attention</a:t>
            </a:r>
            <a:r>
              <a:rPr lang="zh-CN" altLang="en-US" sz="1800" b="1" dirty="0">
                <a:solidFill>
                  <a:srgbClr val="C00000"/>
                </a:solidFill>
              </a:rPr>
              <a:t>：</a:t>
            </a:r>
            <a:r>
              <a:rPr lang="zh-CN" altLang="en-US" sz="1800" dirty="0"/>
              <a:t>采用张量并行</a:t>
            </a:r>
            <a:r>
              <a:rPr lang="en-US" altLang="zh-CN" sz="1800" dirty="0"/>
              <a:t>TP4</a:t>
            </a:r>
            <a:r>
              <a:rPr lang="zh-CN" altLang="en-US" sz="1800" dirty="0"/>
              <a:t>配合序列并行</a:t>
            </a:r>
            <a:r>
              <a:rPr lang="en-US" altLang="zh-CN" sz="1800" dirty="0"/>
              <a:t>SP</a:t>
            </a:r>
            <a:r>
              <a:rPr lang="zh-CN" altLang="en-US" sz="1800" dirty="0"/>
              <a:t>，结合数据并行</a:t>
            </a:r>
            <a:r>
              <a:rPr lang="en-US" altLang="zh-CN" sz="1800" dirty="0"/>
              <a:t>DP80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>
                <a:solidFill>
                  <a:srgbClr val="C00000"/>
                </a:solidFill>
              </a:rPr>
              <a:t>MoE: </a:t>
            </a:r>
            <a:r>
              <a:rPr lang="zh-CN" altLang="en-US" sz="1800" dirty="0"/>
              <a:t>采用专家并行</a:t>
            </a:r>
            <a:r>
              <a:rPr lang="en-US" altLang="zh-CN" sz="1800" dirty="0"/>
              <a:t>EP320</a:t>
            </a:r>
            <a:r>
              <a:rPr lang="zh-CN" altLang="en-US" sz="1800" dirty="0"/>
              <a:t>，每个</a:t>
            </a:r>
            <a:r>
              <a:rPr lang="en-US" altLang="zh-CN" sz="1800" dirty="0"/>
              <a:t>GPU</a:t>
            </a:r>
            <a:r>
              <a:rPr lang="zh-CN" altLang="en-US" sz="1800" dirty="0"/>
              <a:t>仅分配一个专家，每个专家处理的</a:t>
            </a:r>
            <a:r>
              <a:rPr lang="en-US" altLang="zh-CN" sz="1800" dirty="0"/>
              <a:t>token</a:t>
            </a:r>
            <a:r>
              <a:rPr lang="zh-CN" altLang="en-US" sz="1800" dirty="0"/>
              <a:t>数量通常不超过</a:t>
            </a:r>
            <a:r>
              <a:rPr lang="en-US" altLang="zh-CN" sz="1800" dirty="0"/>
              <a:t>256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C00000"/>
                </a:solidFill>
              </a:rPr>
              <a:t>冗余专家：</a:t>
            </a:r>
            <a:r>
              <a:rPr lang="zh-CN" altLang="en-US" sz="1800" dirty="0"/>
              <a:t>与</a:t>
            </a:r>
            <a:r>
              <a:rPr lang="en-US" altLang="zh-CN" sz="1800" dirty="0"/>
              <a:t>prefill</a:t>
            </a:r>
            <a:r>
              <a:rPr lang="zh-CN" altLang="en-US" sz="1800" dirty="0"/>
              <a:t>类似，系统基于在线服务的专家负载统计数据，定期确定冗余专家</a:t>
            </a:r>
            <a:endParaRPr lang="en-US" altLang="zh-CN" sz="1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C00000"/>
                </a:solidFill>
              </a:rPr>
              <a:t>双批次并行：</a:t>
            </a:r>
            <a:r>
              <a:rPr lang="zh-CN" altLang="en-US" sz="1800" dirty="0"/>
              <a:t>与</a:t>
            </a:r>
            <a:r>
              <a:rPr lang="en-US" altLang="zh-CN" sz="1800" dirty="0"/>
              <a:t>prefill</a:t>
            </a:r>
            <a:r>
              <a:rPr lang="zh-CN" altLang="en-US" sz="1800" dirty="0"/>
              <a:t>不同，</a:t>
            </a:r>
            <a:r>
              <a:rPr lang="en-US" altLang="zh-CN" sz="1800" dirty="0"/>
              <a:t>decoding</a:t>
            </a:r>
            <a:r>
              <a:rPr lang="zh-CN" altLang="en-US" sz="1800" dirty="0"/>
              <a:t>阶段</a:t>
            </a:r>
            <a:r>
              <a:rPr lang="en-US" altLang="zh-CN" sz="1800" dirty="0"/>
              <a:t>attention</a:t>
            </a:r>
            <a:r>
              <a:rPr lang="zh-CN" altLang="en-US" sz="1800" dirty="0"/>
              <a:t>耗时占比更大，将该操作与其他操作拆开并行</a:t>
            </a: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09A4F9B5-A7A1-6EB3-EC6E-3F70F125A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977" y="3552291"/>
            <a:ext cx="10292808" cy="27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2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V3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对业界的冲击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0837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 为什么要分析</a:t>
            </a:r>
            <a:r>
              <a:rPr lang="en-US" altLang="zh-CN" dirty="0"/>
              <a:t> DeepSeek</a:t>
            </a:r>
            <a:r>
              <a:rPr lang="zh-CN" altLang="en-US" dirty="0"/>
              <a:t>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6" y="3236630"/>
            <a:ext cx="4768337" cy="3273963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3495A49-B243-1B94-F2B6-11E491F900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MOE </a:t>
            </a:r>
            <a:r>
              <a:rPr lang="zh-CN" altLang="en-US" dirty="0"/>
              <a:t>架构对大模型的架构的冲击有多大？</a:t>
            </a:r>
            <a:endParaRPr lang="en-US" altLang="zh-CN" dirty="0"/>
          </a:p>
          <a:p>
            <a:r>
              <a:rPr lang="zh-CN" altLang="en-US" dirty="0"/>
              <a:t>大模型训练的形式有哪些改变？</a:t>
            </a:r>
            <a:endParaRPr lang="en-US" altLang="zh-CN" dirty="0"/>
          </a:p>
          <a:p>
            <a:r>
              <a:rPr lang="zh-CN" altLang="en-US" dirty="0"/>
              <a:t>推理和训练对算力需求的变化在哪里？</a:t>
            </a:r>
            <a:r>
              <a:rPr lang="en-US" altLang="zh-CN" dirty="0"/>
              <a:t>aka</a:t>
            </a:r>
            <a:r>
              <a:rPr lang="zh-CN" altLang="en-US" dirty="0"/>
              <a:t> 对计算领域的冲击</a:t>
            </a:r>
            <a:endParaRPr lang="en-US" altLang="zh-CN" dirty="0"/>
          </a:p>
          <a:p>
            <a:r>
              <a:rPr lang="zh-CN" altLang="en-US" dirty="0"/>
              <a:t>未来</a:t>
            </a:r>
            <a:r>
              <a:rPr lang="en-US" altLang="zh-CN" dirty="0"/>
              <a:t>AI </a:t>
            </a:r>
            <a:r>
              <a:rPr lang="zh-CN" altLang="en-US" dirty="0"/>
              <a:t>芯片可以有哪些改进点？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490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MOE </a:t>
            </a:r>
            <a:r>
              <a:rPr lang="zh-CN" altLang="en-US" dirty="0"/>
              <a:t>架构会成为主流吗？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140892"/>
            <a:ext cx="7850585" cy="53902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3E5E4C9-4C40-4BA3-9BBC-6B0A0549F5CC}"/>
              </a:ext>
            </a:extLst>
          </p:cNvPr>
          <p:cNvSpPr/>
          <p:nvPr/>
        </p:nvSpPr>
        <p:spPr>
          <a:xfrm>
            <a:off x="2609636" y="1065862"/>
            <a:ext cx="6010382" cy="15437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558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预训练大模型跟</a:t>
            </a:r>
            <a:r>
              <a:rPr lang="en-US" altLang="zh-CN" dirty="0"/>
              <a:t> O1 </a:t>
            </a:r>
            <a:r>
              <a:rPr lang="zh-CN" altLang="en-US" dirty="0"/>
              <a:t>类大模型之间的关系？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140892"/>
            <a:ext cx="7850585" cy="53902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2EDC29-712B-2440-B200-76A4D44EB5CE}"/>
              </a:ext>
            </a:extLst>
          </p:cNvPr>
          <p:cNvSpPr/>
          <p:nvPr/>
        </p:nvSpPr>
        <p:spPr>
          <a:xfrm>
            <a:off x="2527442" y="2681554"/>
            <a:ext cx="6010382" cy="11544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30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大模型推理对推理的算力需求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140892"/>
            <a:ext cx="7850585" cy="53902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1513A6-9CA3-FD05-5BAF-8E05B997A28E}"/>
              </a:ext>
            </a:extLst>
          </p:cNvPr>
          <p:cNvSpPr/>
          <p:nvPr/>
        </p:nvSpPr>
        <p:spPr>
          <a:xfrm>
            <a:off x="2599361" y="3863083"/>
            <a:ext cx="5609691" cy="9041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92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未来芯片会往什么方向演进？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140892"/>
            <a:ext cx="7850585" cy="53902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91853D-C886-D80F-1DE2-BFD6DE2ACBBD}"/>
              </a:ext>
            </a:extLst>
          </p:cNvPr>
          <p:cNvSpPr/>
          <p:nvPr/>
        </p:nvSpPr>
        <p:spPr>
          <a:xfrm>
            <a:off x="2722651" y="4812981"/>
            <a:ext cx="5609691" cy="17931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881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367EFD-CA88-1B70-C147-F7647D77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r>
              <a:rPr lang="zh-CN" altLang="en-US" dirty="0"/>
              <a:t> 为什么要分析</a:t>
            </a:r>
            <a:r>
              <a:rPr lang="en-US" altLang="zh-CN" dirty="0"/>
              <a:t> DeepSeek</a:t>
            </a:r>
            <a:r>
              <a:rPr lang="zh-CN" altLang="en-US" dirty="0"/>
              <a:t>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D9FAC1-E6AD-365D-ACAA-B6296F23F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766" y="3236630"/>
            <a:ext cx="4768337" cy="3273963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3495A49-B243-1B94-F2B6-11E491F900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MOE </a:t>
            </a:r>
            <a:r>
              <a:rPr lang="zh-CN" altLang="en-US" dirty="0"/>
              <a:t>架构对大模型的架构的冲击有多大？</a:t>
            </a:r>
            <a:endParaRPr lang="en-US" altLang="zh-CN" dirty="0"/>
          </a:p>
          <a:p>
            <a:r>
              <a:rPr lang="zh-CN" altLang="en-US" dirty="0"/>
              <a:t>大模型训练的形式有哪些改变？</a:t>
            </a:r>
            <a:endParaRPr lang="en-US" altLang="zh-CN" dirty="0"/>
          </a:p>
          <a:p>
            <a:r>
              <a:rPr lang="zh-CN" altLang="en-US" dirty="0"/>
              <a:t>推理和训练对算力需求的变化在哪里？</a:t>
            </a:r>
            <a:r>
              <a:rPr lang="en-US" altLang="zh-CN" dirty="0"/>
              <a:t>aka</a:t>
            </a:r>
            <a:r>
              <a:rPr lang="zh-CN" altLang="en-US" dirty="0"/>
              <a:t> 对计算领域的冲击</a:t>
            </a:r>
            <a:endParaRPr lang="en-US" altLang="zh-CN" dirty="0"/>
          </a:p>
          <a:p>
            <a:r>
              <a:rPr lang="zh-CN" altLang="en-US" dirty="0"/>
              <a:t>未来</a:t>
            </a:r>
            <a:r>
              <a:rPr lang="en-US" altLang="zh-CN" dirty="0"/>
              <a:t>AI </a:t>
            </a:r>
            <a:r>
              <a:rPr lang="zh-CN" altLang="en-US" dirty="0"/>
              <a:t>芯片可以有哪些改进点？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717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BA3EBE-2280-60FA-B19B-0073E96B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A839DD-397C-F427-9006-90BE08155B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V3 </a:t>
            </a:r>
            <a:r>
              <a:rPr lang="zh-CN" altLang="en-US" sz="2400" dirty="0"/>
              <a:t>总览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V3</a:t>
            </a:r>
            <a:r>
              <a:rPr lang="zh-CN" altLang="en-US" sz="2400" dirty="0"/>
              <a:t> 模型与训练细节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V3</a:t>
            </a:r>
            <a:r>
              <a:rPr lang="zh-CN" altLang="en-US" sz="2400" dirty="0"/>
              <a:t> 系统架构与创新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DeepSeek</a:t>
            </a:r>
            <a:r>
              <a:rPr lang="zh-CN" altLang="en-US" sz="2400" dirty="0"/>
              <a:t> </a:t>
            </a:r>
            <a:r>
              <a:rPr lang="en-US" altLang="zh-CN" sz="2400" dirty="0"/>
              <a:t>V3</a:t>
            </a:r>
            <a:r>
              <a:rPr lang="zh-CN" altLang="en-US" sz="2400" dirty="0"/>
              <a:t> 对业界的冲击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3034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V3 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总览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20D77E-6A8A-08A2-CA5C-AA4E2DF0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特点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77FA117-1D74-5759-34E4-6ACBF16C57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模型效果好 训练过程快 推理成本低；相比同等性能开源模型训练成本成倍降低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91B96B-847C-671D-D7E9-BB07759F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925" y="1892190"/>
            <a:ext cx="7936892" cy="45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0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233821-B1BB-40CA-9D7B-C0B6BAAC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特点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6A40843-45CD-D068-1C3F-9509BC3E20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defTabSz="913746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b="1" dirty="0">
                <a:sym typeface="+mn-lt"/>
              </a:rPr>
              <a:t>当前效果最好的开源模型</a:t>
            </a:r>
            <a:endParaRPr lang="en-US" altLang="zh-CN" b="1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在多个</a:t>
            </a:r>
            <a:r>
              <a:rPr lang="en-US" altLang="zh-CN" dirty="0">
                <a:sym typeface="+mn-lt"/>
              </a:rPr>
              <a:t>benchmark</a:t>
            </a:r>
            <a:r>
              <a:rPr lang="zh-CN" altLang="en-US" dirty="0">
                <a:sym typeface="+mn-lt"/>
              </a:rPr>
              <a:t>上取得了所有开源模型中最好的效果</a:t>
            </a:r>
            <a:endParaRPr lang="en-US" altLang="zh-CN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尤其是在</a:t>
            </a:r>
            <a:r>
              <a:rPr lang="en-US" altLang="zh-CN" dirty="0">
                <a:sym typeface="+mn-lt"/>
              </a:rPr>
              <a:t>code</a:t>
            </a:r>
            <a:r>
              <a:rPr lang="zh-CN" altLang="en-US" dirty="0">
                <a:sym typeface="+mn-lt"/>
              </a:rPr>
              <a:t>和</a:t>
            </a:r>
            <a:r>
              <a:rPr lang="en-US" altLang="zh-CN" dirty="0">
                <a:sym typeface="+mn-lt"/>
              </a:rPr>
              <a:t>math</a:t>
            </a:r>
            <a:r>
              <a:rPr lang="zh-CN" altLang="en-US" dirty="0">
                <a:sym typeface="+mn-lt"/>
              </a:rPr>
              <a:t>方面，其效果甚至超越了闭源模型</a:t>
            </a:r>
            <a:r>
              <a:rPr lang="en-US" altLang="zh-CN" dirty="0">
                <a:sym typeface="+mn-lt"/>
              </a:rPr>
              <a:t>GPT-4o</a:t>
            </a:r>
            <a:r>
              <a:rPr lang="zh-CN" altLang="en-US" dirty="0">
                <a:sym typeface="+mn-lt"/>
              </a:rPr>
              <a:t>和</a:t>
            </a:r>
            <a:r>
              <a:rPr lang="en-US" altLang="zh-CN" dirty="0">
                <a:sym typeface="+mn-lt"/>
              </a:rPr>
              <a:t>Claude-3.5-Sonnet</a:t>
            </a:r>
          </a:p>
          <a:p>
            <a:pPr marL="457200" indent="-457200" defTabSz="913746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b="1" dirty="0">
                <a:sym typeface="+mn-lt"/>
              </a:rPr>
              <a:t>三阶段训练逐步提升模型能力</a:t>
            </a: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基于</a:t>
            </a:r>
            <a:r>
              <a:rPr lang="en-US" altLang="zh-CN" dirty="0">
                <a:sym typeface="+mn-lt"/>
              </a:rPr>
              <a:t>14.8T</a:t>
            </a:r>
            <a:r>
              <a:rPr lang="zh-CN" altLang="en-US" dirty="0">
                <a:sym typeface="+mn-lt"/>
              </a:rPr>
              <a:t>高质量</a:t>
            </a:r>
            <a:r>
              <a:rPr lang="en-US" altLang="zh-CN" dirty="0">
                <a:sym typeface="+mn-lt"/>
              </a:rPr>
              <a:t>token</a:t>
            </a:r>
            <a:r>
              <a:rPr lang="zh-CN" altLang="en-US" dirty="0">
                <a:sym typeface="+mn-lt"/>
              </a:rPr>
              <a:t>的</a:t>
            </a:r>
            <a:r>
              <a:rPr lang="en-US" altLang="zh-CN" dirty="0">
                <a:sym typeface="+mn-lt"/>
              </a:rPr>
              <a:t>pre-training</a:t>
            </a: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逐步扩展序列长度（</a:t>
            </a:r>
            <a:r>
              <a:rPr lang="en-US" altLang="zh-CN" dirty="0">
                <a:sym typeface="+mn-lt"/>
              </a:rPr>
              <a:t>4K-32K-128K</a:t>
            </a:r>
            <a:r>
              <a:rPr lang="zh-CN" altLang="en-US" dirty="0">
                <a:sym typeface="+mn-lt"/>
              </a:rPr>
              <a:t>）</a:t>
            </a:r>
            <a:endParaRPr lang="en-US" altLang="zh-CN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包含</a:t>
            </a:r>
            <a:r>
              <a:rPr lang="en-US" altLang="zh-CN" dirty="0">
                <a:sym typeface="+mn-lt"/>
              </a:rPr>
              <a:t>SFT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RL</a:t>
            </a:r>
            <a:r>
              <a:rPr lang="zh-CN" altLang="en-US" dirty="0">
                <a:sym typeface="+mn-lt"/>
              </a:rPr>
              <a:t>、知识蒸馏的</a:t>
            </a:r>
            <a:r>
              <a:rPr lang="en-US" altLang="zh-CN" dirty="0">
                <a:sym typeface="+mn-lt"/>
              </a:rPr>
              <a:t>post-training</a:t>
            </a:r>
          </a:p>
        </p:txBody>
      </p:sp>
    </p:spTree>
    <p:extLst>
      <p:ext uri="{BB962C8B-B14F-4D97-AF65-F5344CB8AC3E}">
        <p14:creationId xmlns:p14="http://schemas.microsoft.com/office/powerpoint/2010/main" val="2751316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4233821-B1BB-40CA-9D7B-C0B6BAAC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特点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6A40843-45CD-D068-1C3F-9509BC3E20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defTabSz="913746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b="1" dirty="0">
                <a:sym typeface="+mn-lt"/>
              </a:rPr>
              <a:t>引入两大训练算法创新点</a:t>
            </a:r>
            <a:endParaRPr lang="en-US" altLang="zh-CN" b="1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提出无辅助损失的负载均衡策略和多目标预测机制</a:t>
            </a:r>
            <a:endParaRPr lang="en-US" altLang="zh-CN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训练过程极其稳定，没有出现任何</a:t>
            </a:r>
            <a:r>
              <a:rPr lang="en-US" altLang="zh-CN" dirty="0">
                <a:sym typeface="+mn-lt"/>
              </a:rPr>
              <a:t>loss</a:t>
            </a:r>
            <a:r>
              <a:rPr lang="zh-CN" altLang="en-US" dirty="0">
                <a:sym typeface="+mn-lt"/>
              </a:rPr>
              <a:t>抖动和训练回滚，同步提升最终模型效果</a:t>
            </a:r>
            <a:endParaRPr lang="en-US" altLang="zh-CN" dirty="0">
              <a:sym typeface="+mn-lt"/>
            </a:endParaRPr>
          </a:p>
          <a:p>
            <a:pPr marL="457200" indent="-457200" defTabSz="913746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b="1" dirty="0">
                <a:sym typeface="+mn-lt"/>
              </a:rPr>
              <a:t>多方位联合提升训练性能</a:t>
            </a: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自研大模型训练加速框架</a:t>
            </a:r>
            <a:r>
              <a:rPr lang="en-US" altLang="zh-CN" dirty="0">
                <a:sym typeface="+mn-lt"/>
              </a:rPr>
              <a:t>HAI-LLM</a:t>
            </a:r>
            <a:r>
              <a:rPr lang="zh-CN" altLang="en-US" dirty="0">
                <a:sym typeface="+mn-lt"/>
              </a:rPr>
              <a:t>，融合多项性能优化工程技巧</a:t>
            </a:r>
            <a:endParaRPr lang="en-US" altLang="zh-CN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在超大规模训练任务中首次使用</a:t>
            </a:r>
            <a:r>
              <a:rPr lang="en-US" altLang="zh-CN" dirty="0">
                <a:sym typeface="+mn-lt"/>
              </a:rPr>
              <a:t>FP8</a:t>
            </a:r>
            <a:r>
              <a:rPr lang="zh-CN" altLang="en-US" dirty="0">
                <a:sym typeface="+mn-lt"/>
              </a:rPr>
              <a:t>混合精度提升训练效率</a:t>
            </a:r>
            <a:endParaRPr lang="en-US" altLang="zh-CN" dirty="0">
              <a:sym typeface="+mn-lt"/>
            </a:endParaRPr>
          </a:p>
          <a:p>
            <a:pPr marL="457200" indent="-457200" defTabSz="913746">
              <a:lnSpc>
                <a:spcPct val="130000"/>
              </a:lnSpc>
              <a:buFont typeface="+mj-lt"/>
              <a:buAutoNum type="arabicPeriod"/>
              <a:defRPr/>
            </a:pPr>
            <a:r>
              <a:rPr lang="zh-CN" altLang="en-US" b="1" dirty="0">
                <a:sym typeface="+mn-lt"/>
              </a:rPr>
              <a:t>百卡部署保障推理性能</a:t>
            </a: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zh-CN" altLang="en-US" dirty="0">
                <a:sym typeface="+mn-lt"/>
              </a:rPr>
              <a:t>采用</a:t>
            </a:r>
            <a:r>
              <a:rPr lang="en-US" altLang="zh-CN" dirty="0">
                <a:sym typeface="+mn-lt"/>
              </a:rPr>
              <a:t>PD</a:t>
            </a:r>
            <a:r>
              <a:rPr lang="zh-CN" altLang="en-US" dirty="0">
                <a:sym typeface="+mn-lt"/>
              </a:rPr>
              <a:t>分离部署，</a:t>
            </a:r>
            <a:r>
              <a:rPr lang="en-US" altLang="zh-CN" dirty="0">
                <a:sym typeface="+mn-lt"/>
              </a:rPr>
              <a:t>32</a:t>
            </a:r>
            <a:r>
              <a:rPr lang="zh-CN" altLang="en-US" dirty="0">
                <a:sym typeface="+mn-lt"/>
              </a:rPr>
              <a:t>卡全量推理，</a:t>
            </a:r>
            <a:r>
              <a:rPr lang="en-US" altLang="zh-CN" dirty="0">
                <a:sym typeface="+mn-lt"/>
              </a:rPr>
              <a:t>320</a:t>
            </a:r>
            <a:r>
              <a:rPr lang="zh-CN" altLang="en-US" dirty="0">
                <a:sym typeface="+mn-lt"/>
              </a:rPr>
              <a:t>卡增量推理</a:t>
            </a:r>
            <a:endParaRPr lang="en-US" altLang="zh-CN" dirty="0">
              <a:sym typeface="+mn-lt"/>
            </a:endParaRPr>
          </a:p>
          <a:p>
            <a:pPr marL="694190" lvl="1" indent="-457200" defTabSz="913746">
              <a:lnSpc>
                <a:spcPct val="130000"/>
              </a:lnSpc>
              <a:defRPr/>
            </a:pPr>
            <a:r>
              <a:rPr lang="en-US" altLang="zh-CN" dirty="0">
                <a:sym typeface="+mn-lt"/>
              </a:rPr>
              <a:t>TP/EP</a:t>
            </a:r>
            <a:r>
              <a:rPr lang="zh-CN" altLang="en-US" dirty="0">
                <a:sym typeface="+mn-lt"/>
              </a:rPr>
              <a:t>混合并行，冗余专家动态调整，保障</a:t>
            </a:r>
            <a:r>
              <a:rPr lang="en-US" altLang="zh-CN" dirty="0">
                <a:sym typeface="+mn-lt"/>
              </a:rPr>
              <a:t>SLO</a:t>
            </a:r>
            <a:r>
              <a:rPr lang="zh-CN" altLang="en-US" dirty="0">
                <a:sym typeface="+mn-lt"/>
              </a:rPr>
              <a:t>的同时追求极致吞吐</a:t>
            </a:r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50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30155</TotalTime>
  <Words>3094</Words>
  <Application>Microsoft Macintosh PowerPoint</Application>
  <PresentationFormat>自定义</PresentationFormat>
  <Paragraphs>417</Paragraphs>
  <Slides>40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.AppleSystemUIFont</vt:lpstr>
      <vt:lpstr>Microsoft YaHei</vt:lpstr>
      <vt:lpstr>Microsoft YaHei</vt:lpstr>
      <vt:lpstr>ACGN-MiaoGB-Flash</vt:lpstr>
      <vt:lpstr>PingFang SC Semibold</vt:lpstr>
      <vt:lpstr>Arial</vt:lpstr>
      <vt:lpstr>Calibri</vt:lpstr>
      <vt:lpstr>Cambria Math</vt:lpstr>
      <vt:lpstr>Futura 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鸣谢</vt:lpstr>
      <vt:lpstr>Question 为什么要分析 DeepSeek？</vt:lpstr>
      <vt:lpstr>Question 为什么要分析 DeepSeek？</vt:lpstr>
      <vt:lpstr>目录</vt:lpstr>
      <vt:lpstr>PowerPoint 演示文稿</vt:lpstr>
      <vt:lpstr>DeepSeek V3 特点</vt:lpstr>
      <vt:lpstr>DeepSeek V3 特点</vt:lpstr>
      <vt:lpstr>DeepSeek V3 特点</vt:lpstr>
      <vt:lpstr>DeepSeek V3 与 Llama3.1 相比</vt:lpstr>
      <vt:lpstr>DeepSeek V3 与其他模型相比</vt:lpstr>
      <vt:lpstr>PowerPoint 演示文稿</vt:lpstr>
      <vt:lpstr>模型结构</vt:lpstr>
      <vt:lpstr>模型结构对比</vt:lpstr>
      <vt:lpstr>模型结构对比</vt:lpstr>
      <vt:lpstr>MTP：Multi-Token Prediction</vt:lpstr>
      <vt:lpstr>MTP：Multi-Token Prediction</vt:lpstr>
      <vt:lpstr>PowerPoint 演示文稿</vt:lpstr>
      <vt:lpstr>PowerPoint 演示文稿</vt:lpstr>
      <vt:lpstr>DeepSeek V3和LLAMA对比，计算资源是后者1/10</vt:lpstr>
      <vt:lpstr>2048 卡 H800 训练</vt:lpstr>
      <vt:lpstr>2048 卡 H800 训练</vt:lpstr>
      <vt:lpstr>2048 卡 H800 训练</vt:lpstr>
      <vt:lpstr>DualPipe 实现双流并行使计算和通信几乎完全掩盖 </vt:lpstr>
      <vt:lpstr>FP8 大规模训练首次成功实践混合精度</vt:lpstr>
      <vt:lpstr>MFU 计算</vt:lpstr>
      <vt:lpstr>MFU 计算</vt:lpstr>
      <vt:lpstr>MFU 计算</vt:lpstr>
      <vt:lpstr>MFU 计算</vt:lpstr>
      <vt:lpstr>MFU 计算</vt:lpstr>
      <vt:lpstr>单机推理走向百卡集群推理</vt:lpstr>
      <vt:lpstr>单机推理走向百卡集群推理 Prefill：4机32卡</vt:lpstr>
      <vt:lpstr>单机推理走向百卡集群推理 Decoding：40机320卡</vt:lpstr>
      <vt:lpstr>PowerPoint 演示文稿</vt:lpstr>
      <vt:lpstr>Question 为什么要分析 DeepSeek？</vt:lpstr>
      <vt:lpstr>MOE 架构会成为主流吗？</vt:lpstr>
      <vt:lpstr>预训练大模型跟 O1 类大模型之间的关系？</vt:lpstr>
      <vt:lpstr>大模型推理对推理的算力需求</vt:lpstr>
      <vt:lpstr>未来芯片会往什么方向演进？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9700</cp:revision>
  <cp:lastPrinted>2023-09-08T09:14:01Z</cp:lastPrinted>
  <dcterms:created xsi:type="dcterms:W3CDTF">2020-08-28T08:44:19Z</dcterms:created>
  <dcterms:modified xsi:type="dcterms:W3CDTF">2025-01-11T11:41:29Z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